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26"/>
  </p:notesMasterIdLst>
  <p:sldIdLst>
    <p:sldId id="332" r:id="rId3"/>
    <p:sldId id="338" r:id="rId4"/>
    <p:sldId id="327" r:id="rId5"/>
    <p:sldId id="353" r:id="rId6"/>
    <p:sldId id="362" r:id="rId7"/>
    <p:sldId id="334" r:id="rId8"/>
    <p:sldId id="352" r:id="rId9"/>
    <p:sldId id="358" r:id="rId10"/>
    <p:sldId id="351" r:id="rId11"/>
    <p:sldId id="349" r:id="rId12"/>
    <p:sldId id="337" r:id="rId13"/>
    <p:sldId id="354" r:id="rId14"/>
    <p:sldId id="357" r:id="rId15"/>
    <p:sldId id="363" r:id="rId16"/>
    <p:sldId id="356" r:id="rId17"/>
    <p:sldId id="343" r:id="rId18"/>
    <p:sldId id="344" r:id="rId19"/>
    <p:sldId id="345" r:id="rId20"/>
    <p:sldId id="346" r:id="rId21"/>
    <p:sldId id="347" r:id="rId22"/>
    <p:sldId id="333" r:id="rId23"/>
    <p:sldId id="355" r:id="rId24"/>
    <p:sldId id="360" r:id="rId25"/>
  </p:sldIdLst>
  <p:sldSz cx="9144000" cy="6858000" type="screen4x3"/>
  <p:notesSz cx="7315200" cy="9601200"/>
  <p:embeddedFontLst>
    <p:embeddedFont>
      <p:font typeface="Impact" panose="020B0806030902050204" pitchFamily="34" charset="0"/>
      <p:regular r:id="rId27"/>
    </p:embeddedFont>
    <p:embeddedFont>
      <p:font typeface="Century" panose="02040604050505020304" pitchFamily="18" charset="0"/>
      <p:regular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iome Light" panose="020B0604020202020204" charset="0"/>
      <p:regular r:id="rId41"/>
      <p:italic r:id="rId42"/>
    </p:embeddedFont>
    <p:embeddedFont>
      <p:font typeface="Ericsson Hilda Light" panose="020B0604020202020204" charset="0"/>
      <p:regular r:id="rId43"/>
    </p:embeddedFont>
    <p:embeddedFont>
      <p:font typeface="Ericsson Hilda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B4"/>
    <a:srgbClr val="373737"/>
    <a:srgbClr val="EC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1" autoAdjust="0"/>
    <p:restoredTop sz="94133" autoAdjust="0"/>
  </p:normalViewPr>
  <p:slideViewPr>
    <p:cSldViewPr snapToGrid="0">
      <p:cViewPr varScale="1">
        <p:scale>
          <a:sx n="71" d="100"/>
          <a:sy n="71" d="100"/>
        </p:scale>
        <p:origin x="140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CA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1793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66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306" indent="-241653" defTabSz="966612">
              <a:defRPr/>
            </a:pPr>
            <a:endParaRPr lang="en-US" sz="1300" kern="1200" dirty="0">
              <a:solidFill>
                <a:schemeClr val="tx1"/>
              </a:solidFill>
              <a:latin typeface="Ericsson Hilda Light" panose="000004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10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900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38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12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6697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13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734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endParaRPr dirty="0"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174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15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892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16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279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17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25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18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747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19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796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620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20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816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246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22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526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60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91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45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20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9987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43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97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CA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9</a:t>
            </a:fld>
            <a:endParaRPr lang="en-CA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9152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xt or Quote with Photo">
  <p:cSld name="Context or Quote with Photo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>
            <a:spLocks noGrp="1"/>
          </p:cNvSpPr>
          <p:nvPr>
            <p:ph type="pic" idx="2"/>
          </p:nvPr>
        </p:nvSpPr>
        <p:spPr>
          <a:xfrm>
            <a:off x="4762714" y="495661"/>
            <a:ext cx="4080486" cy="575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640773" y="1237675"/>
            <a:ext cx="3248891" cy="91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dt" idx="10"/>
          </p:nvPr>
        </p:nvSpPr>
        <p:spPr>
          <a:xfrm>
            <a:off x="8019711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291543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3359727" y="6335312"/>
            <a:ext cx="975205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body" idx="1"/>
          </p:nvPr>
        </p:nvSpPr>
        <p:spPr>
          <a:xfrm>
            <a:off x="408708" y="2409026"/>
            <a:ext cx="3713021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70"/>
              <a:buNone/>
              <a:defRPr sz="2200"/>
            </a:lvl1pPr>
            <a:lvl2pPr marL="914400" lvl="1" indent="-33655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2575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1496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Char char="▪"/>
              <a:defRPr/>
            </a:lvl4pPr>
            <a:lvl5pPr marL="2286000" lvl="4" indent="-31496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body" idx="3"/>
          </p:nvPr>
        </p:nvSpPr>
        <p:spPr>
          <a:xfrm>
            <a:off x="640773" y="4784728"/>
            <a:ext cx="324889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8" name="Google Shape;138;p13"/>
          <p:cNvCxnSpPr/>
          <p:nvPr/>
        </p:nvCxnSpPr>
        <p:spPr>
          <a:xfrm>
            <a:off x="640774" y="2244437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13"/>
          <p:cNvCxnSpPr/>
          <p:nvPr/>
        </p:nvCxnSpPr>
        <p:spPr>
          <a:xfrm>
            <a:off x="640774" y="4668983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1">
  <p:cSld name="Section Divider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163243" y="3461559"/>
            <a:ext cx="6803231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20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215695" y="2382984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  <a:defRPr sz="6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dt" idx="10"/>
          </p:nvPr>
        </p:nvSpPr>
        <p:spPr>
          <a:xfrm>
            <a:off x="8007154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2">
  <p:cSld name="Section Divider 2">
    <p:bg>
      <p:bgPr>
        <a:solidFill>
          <a:schemeClr val="accen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163243" y="3461559"/>
            <a:ext cx="6803231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20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215695" y="2382984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  <a:defRPr sz="6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dt" idx="10"/>
          </p:nvPr>
        </p:nvSpPr>
        <p:spPr>
          <a:xfrm>
            <a:off x="8007154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3">
  <p:cSld name="Section Divider 3">
    <p:bg>
      <p:bgPr>
        <a:solidFill>
          <a:schemeClr val="dk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163243" y="3461559"/>
            <a:ext cx="6803231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2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215695" y="2382984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pact"/>
              <a:buNone/>
              <a:defRPr sz="6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dt" idx="10"/>
          </p:nvPr>
        </p:nvSpPr>
        <p:spPr>
          <a:xfrm>
            <a:off x="8007154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Menu">
  <p:cSld name="Title and Content_Menu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body" idx="2"/>
          </p:nvPr>
        </p:nvSpPr>
        <p:spPr>
          <a:xfrm>
            <a:off x="5555773" y="685060"/>
            <a:ext cx="1065644" cy="28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50"/>
              <a:buNone/>
              <a:defRPr sz="10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3"/>
          </p:nvPr>
        </p:nvSpPr>
        <p:spPr>
          <a:xfrm>
            <a:off x="6681169" y="685060"/>
            <a:ext cx="1065644" cy="28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50"/>
              <a:buNone/>
              <a:defRPr sz="10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4"/>
          </p:nvPr>
        </p:nvSpPr>
        <p:spPr>
          <a:xfrm>
            <a:off x="7806565" y="685060"/>
            <a:ext cx="1065644" cy="28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50"/>
              <a:buNone/>
              <a:defRPr sz="10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mpact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_ALT">
  <p:cSld name="Closing Slide_ALT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  <p:pic>
        <p:nvPicPr>
          <p:cNvPr id="172" name="Google Shape;172;p18" title="University of Waterloo"/>
          <p:cNvPicPr preferRelativeResize="0"/>
          <p:nvPr/>
        </p:nvPicPr>
        <p:blipFill rotWithShape="1">
          <a:blip r:embed="rId3">
            <a:alphaModFix/>
          </a:blip>
          <a:srcRect l="13984" t="13984" r="13985" b="13985"/>
          <a:stretch/>
        </p:blipFill>
        <p:spPr>
          <a:xfrm>
            <a:off x="2257998" y="1122373"/>
            <a:ext cx="4628005" cy="3005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73" name="Google Shape;173;p18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4" name="Google Shape;174;p18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492920" y="4581239"/>
            <a:ext cx="8158163" cy="159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1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194913" y="1709741"/>
            <a:ext cx="704963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_ALT">
  <p:cSld name="Section Header_AL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392" y="1692454"/>
            <a:ext cx="5200134" cy="133109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>
            <a:spLocks noGrp="1"/>
          </p:cNvSpPr>
          <p:nvPr>
            <p:ph type="ctrTitle"/>
          </p:nvPr>
        </p:nvSpPr>
        <p:spPr>
          <a:xfrm>
            <a:off x="720392" y="3727927"/>
            <a:ext cx="6577965" cy="121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  <a:defRPr sz="4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 txBox="1">
            <a:spLocks noGrp="1"/>
          </p:cNvSpPr>
          <p:nvPr>
            <p:ph type="subTitle" idx="1"/>
          </p:nvPr>
        </p:nvSpPr>
        <p:spPr>
          <a:xfrm>
            <a:off x="720392" y="4947816"/>
            <a:ext cx="6577965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193" name="Google Shape;193;p20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94" name="Google Shape;194;p20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_NoBkgrd">
  <p:cSld name="Blank_NoBkgrd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Divider 2">
  <p:cSld name="1_Section Divider 2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163242" y="3461559"/>
            <a:ext cx="6803231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8007154" y="6335310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9569" y="476250"/>
            <a:ext cx="78914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9569" y="1844675"/>
            <a:ext cx="842486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11" name="FirstDividerHider">
            <a:extLst>
              <a:ext uri="{FF2B5EF4-FFF2-40B4-BE49-F238E27FC236}">
                <a16:creationId xmlns=""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297000" y="6408752"/>
            <a:ext cx="59635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7891" marR="0" indent="-267891" algn="l" defTabSz="6858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15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472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Google Shape;38;p3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100" y="5953409"/>
            <a:ext cx="763805" cy="763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40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Divider 2">
  <p:cSld name="1_Section Divider 2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1163242" y="3461559"/>
            <a:ext cx="6803231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None/>
              <a:defRPr sz="2400"/>
            </a:lvl1pPr>
            <a:lvl2pPr marL="914400" lvl="1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dt" idx="10"/>
          </p:nvPr>
        </p:nvSpPr>
        <p:spPr>
          <a:xfrm>
            <a:off x="8007154" y="6335310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555" y="5670949"/>
            <a:ext cx="2831372" cy="72475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>
            <a:spLocks noGrp="1"/>
          </p:cNvSpPr>
          <p:nvPr>
            <p:ph type="ctrTitle"/>
          </p:nvPr>
        </p:nvSpPr>
        <p:spPr>
          <a:xfrm>
            <a:off x="339557" y="1028943"/>
            <a:ext cx="6519149" cy="147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Impact"/>
              <a:buNone/>
              <a:defRPr sz="5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dt" idx="10"/>
          </p:nvPr>
        </p:nvSpPr>
        <p:spPr>
          <a:xfrm>
            <a:off x="339556" y="2642329"/>
            <a:ext cx="1155958" cy="37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ftr" idx="11"/>
          </p:nvPr>
        </p:nvSpPr>
        <p:spPr>
          <a:xfrm>
            <a:off x="4538776" y="6377234"/>
            <a:ext cx="322028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7947379" y="6377234"/>
            <a:ext cx="829360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54" name="Google Shape;54;p5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5" name="Google Shape;55;p5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96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>
            <a:spLocks noGrp="1"/>
          </p:cNvSpPr>
          <p:nvPr>
            <p:ph type="pic" idx="2"/>
          </p:nvPr>
        </p:nvSpPr>
        <p:spPr>
          <a:xfrm>
            <a:off x="4570594" y="397164"/>
            <a:ext cx="4573407" cy="646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ctrTitle"/>
          </p:nvPr>
        </p:nvSpPr>
        <p:spPr>
          <a:xfrm>
            <a:off x="339556" y="595747"/>
            <a:ext cx="4114682" cy="190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  <a:defRPr sz="4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dt" idx="10"/>
          </p:nvPr>
        </p:nvSpPr>
        <p:spPr>
          <a:xfrm>
            <a:off x="339556" y="2642329"/>
            <a:ext cx="1152144" cy="37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grpSp>
        <p:nvGrpSpPr>
          <p:cNvPr id="65" name="Google Shape;65;p6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66" name="Google Shape;66;p6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71" name="Google Shape;71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555" y="5670949"/>
            <a:ext cx="2831372" cy="7247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6"/>
          <p:cNvSpPr txBox="1">
            <a:spLocks noGrp="1"/>
          </p:cNvSpPr>
          <p:nvPr>
            <p:ph type="ftr" idx="11"/>
          </p:nvPr>
        </p:nvSpPr>
        <p:spPr>
          <a:xfrm>
            <a:off x="4538776" y="6377234"/>
            <a:ext cx="322028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3" name="Google Shape;73;p6"/>
          <p:cNvSpPr txBox="1">
            <a:spLocks noGrp="1"/>
          </p:cNvSpPr>
          <p:nvPr>
            <p:ph type="sldNum" idx="12"/>
          </p:nvPr>
        </p:nvSpPr>
        <p:spPr>
          <a:xfrm>
            <a:off x="7947379" y="6377234"/>
            <a:ext cx="829360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51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">
  <p:cSld name="Title Slide Black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555" y="5680659"/>
            <a:ext cx="2770751" cy="7176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7"/>
          <p:cNvSpPr txBox="1">
            <a:spLocks noGrp="1"/>
          </p:cNvSpPr>
          <p:nvPr>
            <p:ph type="ctrTitle"/>
          </p:nvPr>
        </p:nvSpPr>
        <p:spPr>
          <a:xfrm>
            <a:off x="339557" y="1028943"/>
            <a:ext cx="6519149" cy="147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mpact"/>
              <a:buNone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0">
                <a:solidFill>
                  <a:srgbClr val="D8D8D8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dt" idx="10"/>
          </p:nvPr>
        </p:nvSpPr>
        <p:spPr>
          <a:xfrm>
            <a:off x="339555" y="2642329"/>
            <a:ext cx="1152144" cy="37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grpSp>
        <p:nvGrpSpPr>
          <p:cNvPr id="79" name="Google Shape;79;p7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80" name="Google Shape;80;p7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85" name="Google Shape;85;p7"/>
          <p:cNvSpPr txBox="1">
            <a:spLocks noGrp="1"/>
          </p:cNvSpPr>
          <p:nvPr>
            <p:ph type="ftr" idx="11"/>
          </p:nvPr>
        </p:nvSpPr>
        <p:spPr>
          <a:xfrm>
            <a:off x="4538776" y="6377234"/>
            <a:ext cx="322028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7947379" y="6377234"/>
            <a:ext cx="829360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FFFFFF"/>
                </a:solidFill>
              </a:rPr>
              <a:t>PAGE </a:t>
            </a:r>
            <a:fld id="{00000000-1234-1234-1234-123412341234}" type="slidenum">
              <a:rPr lang="en-CA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31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 with Image">
  <p:cSld name="Title Slide Black with Image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>
            <a:spLocks noGrp="1"/>
          </p:cNvSpPr>
          <p:nvPr>
            <p:ph type="pic" idx="2"/>
          </p:nvPr>
        </p:nvSpPr>
        <p:spPr>
          <a:xfrm>
            <a:off x="4570594" y="397164"/>
            <a:ext cx="4573407" cy="646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ctrTitle"/>
          </p:nvPr>
        </p:nvSpPr>
        <p:spPr>
          <a:xfrm>
            <a:off x="339556" y="595747"/>
            <a:ext cx="4114682" cy="190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mpact"/>
              <a:buNone/>
              <a:defRPr sz="4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0">
                <a:solidFill>
                  <a:srgbClr val="D8D8D8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dt" idx="10"/>
          </p:nvPr>
        </p:nvSpPr>
        <p:spPr>
          <a:xfrm>
            <a:off x="339555" y="2642329"/>
            <a:ext cx="1152144" cy="37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grpSp>
        <p:nvGrpSpPr>
          <p:cNvPr id="92" name="Google Shape;92;p8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93" name="Google Shape;93;p8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98" name="Google Shape;9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555" y="5680659"/>
            <a:ext cx="2770751" cy="71763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8"/>
          <p:cNvSpPr txBox="1">
            <a:spLocks noGrp="1"/>
          </p:cNvSpPr>
          <p:nvPr>
            <p:ph type="ftr" idx="11"/>
          </p:nvPr>
        </p:nvSpPr>
        <p:spPr>
          <a:xfrm>
            <a:off x="4538776" y="6377234"/>
            <a:ext cx="322028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8"/>
          <p:cNvSpPr txBox="1">
            <a:spLocks noGrp="1"/>
          </p:cNvSpPr>
          <p:nvPr>
            <p:ph type="sldNum" idx="12"/>
          </p:nvPr>
        </p:nvSpPr>
        <p:spPr>
          <a:xfrm>
            <a:off x="7947379" y="6377234"/>
            <a:ext cx="829360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FFFFFF"/>
                </a:solidFill>
              </a:rPr>
              <a:t>PAGE </a:t>
            </a:r>
            <a:fld id="{00000000-1234-1234-1234-123412341234}" type="slidenum">
              <a:rPr lang="en-CA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99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1"/>
          </p:nvPr>
        </p:nvSpPr>
        <p:spPr>
          <a:xfrm>
            <a:off x="194913" y="1413164"/>
            <a:ext cx="4190141" cy="45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Font typeface="Noto Sans Symbols"/>
              <a:buChar char="▪"/>
              <a:defRPr/>
            </a:lvl1pPr>
            <a:lvl2pPr marL="914400" lvl="1" indent="-336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Font typeface="Noto Sans Symbols"/>
              <a:buChar char="▪"/>
              <a:defRPr/>
            </a:lvl3pPr>
            <a:lvl4pPr marL="1828800" lvl="3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/>
            </a:lvl4pPr>
            <a:lvl5pPr marL="2286000" lvl="4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2"/>
          </p:nvPr>
        </p:nvSpPr>
        <p:spPr>
          <a:xfrm>
            <a:off x="4628245" y="1413164"/>
            <a:ext cx="4243965" cy="45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Font typeface="Noto Sans Symbols"/>
              <a:buChar char="▪"/>
              <a:defRPr/>
            </a:lvl1pPr>
            <a:lvl2pPr marL="914400" lvl="1" indent="-336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Font typeface="Noto Sans Symbols"/>
              <a:buChar char="▪"/>
              <a:defRPr/>
            </a:lvl3pPr>
            <a:lvl4pPr marL="1828800" lvl="3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/>
            </a:lvl4pPr>
            <a:lvl5pPr marL="2286000" lvl="4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6" name="Google Shape;106;p9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08" name="Google Shape;10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100" y="5953409"/>
            <a:ext cx="763805" cy="763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303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"/>
          <p:cNvSpPr txBox="1"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80"/>
              <a:buNone/>
              <a:defRPr sz="2800" b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2"/>
          </p:nvPr>
        </p:nvSpPr>
        <p:spPr>
          <a:xfrm>
            <a:off x="194912" y="2184402"/>
            <a:ext cx="4214718" cy="38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  <a:defRPr sz="2000"/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Font typeface="Noto Sans Symbols"/>
              <a:buChar char="▪"/>
              <a:defRPr sz="1800"/>
            </a:lvl2pPr>
            <a:lvl3pPr marL="1371600" lvl="2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 sz="1600"/>
            </a:lvl3pPr>
            <a:lvl4pPr marL="1828800" lvl="3" indent="-30416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90"/>
              <a:buFont typeface="Noto Sans Symbols"/>
              <a:buChar char="▪"/>
              <a:defRPr sz="1400"/>
            </a:lvl4pPr>
            <a:lvl5pPr marL="2286000" lvl="4" indent="-30416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90"/>
              <a:buFont typeface="Noto Sans Symbols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3"/>
          </p:nvPr>
        </p:nvSpPr>
        <p:spPr>
          <a:xfrm>
            <a:off x="4677115" y="1396192"/>
            <a:ext cx="4195094" cy="6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80"/>
              <a:buNone/>
              <a:defRPr sz="2800" b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4677115" y="2184402"/>
            <a:ext cx="4195094" cy="38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  <a:defRPr sz="2000"/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Font typeface="Noto Sans Symbols"/>
              <a:buChar char="▪"/>
              <a:defRPr sz="1800"/>
            </a:lvl2pPr>
            <a:lvl3pPr marL="1371600" lvl="2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 sz="1600"/>
            </a:lvl3pPr>
            <a:lvl4pPr marL="1828800" lvl="3" indent="-30416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90"/>
              <a:buFont typeface="Noto Sans Symbols"/>
              <a:buChar char="▪"/>
              <a:defRPr sz="1400"/>
            </a:lvl4pPr>
            <a:lvl5pPr marL="2286000" lvl="4" indent="-30416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90"/>
              <a:buFont typeface="Noto Sans Symbols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6" name="Google Shape;116;p10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100" y="5953409"/>
            <a:ext cx="763805" cy="763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112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xt or Quote">
  <p:cSld name="Context or Quote">
    <p:bg>
      <p:bgPr>
        <a:solidFill>
          <a:schemeClr val="lt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>
            <a:spLocks noGrp="1"/>
          </p:cNvSpPr>
          <p:nvPr>
            <p:ph type="title"/>
          </p:nvPr>
        </p:nvSpPr>
        <p:spPr>
          <a:xfrm>
            <a:off x="2947555" y="1237675"/>
            <a:ext cx="3248891" cy="91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dt" idx="10"/>
          </p:nvPr>
        </p:nvSpPr>
        <p:spPr>
          <a:xfrm>
            <a:off x="8015710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8" name="Google Shape;128;p12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cxnSp>
        <p:nvCxnSpPr>
          <p:cNvPr id="130" name="Google Shape;130;p12"/>
          <p:cNvCxnSpPr/>
          <p:nvPr/>
        </p:nvCxnSpPr>
        <p:spPr>
          <a:xfrm>
            <a:off x="2947556" y="2244437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12"/>
          <p:cNvCxnSpPr/>
          <p:nvPr/>
        </p:nvCxnSpPr>
        <p:spPr>
          <a:xfrm>
            <a:off x="2947556" y="4668983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495300" y="2420360"/>
            <a:ext cx="81534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80"/>
              <a:buNone/>
              <a:defRPr sz="2800"/>
            </a:lvl1pPr>
            <a:lvl2pPr marL="914400" lvl="1" indent="-33655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2575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1496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Char char="▪"/>
              <a:defRPr/>
            </a:lvl4pPr>
            <a:lvl5pPr marL="2286000" lvl="4" indent="-31496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body" idx="2"/>
          </p:nvPr>
        </p:nvSpPr>
        <p:spPr>
          <a:xfrm>
            <a:off x="2947556" y="4784728"/>
            <a:ext cx="324889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833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555" y="5670949"/>
            <a:ext cx="2831372" cy="72475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 txBox="1">
            <a:spLocks noGrp="1"/>
          </p:cNvSpPr>
          <p:nvPr>
            <p:ph type="ctrTitle"/>
          </p:nvPr>
        </p:nvSpPr>
        <p:spPr>
          <a:xfrm>
            <a:off x="339557" y="1028943"/>
            <a:ext cx="6519149" cy="147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Impact"/>
              <a:buNone/>
              <a:defRPr sz="5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339556" y="2642329"/>
            <a:ext cx="1155958" cy="37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4538776" y="6377234"/>
            <a:ext cx="322028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7947379" y="6377234"/>
            <a:ext cx="829360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53" name="Google Shape;53;p5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4" name="Google Shape;54;p5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xt or Quote with Photo">
  <p:cSld name="Context or Quote with Photo"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>
            <a:spLocks noGrp="1"/>
          </p:cNvSpPr>
          <p:nvPr>
            <p:ph type="pic" idx="2"/>
          </p:nvPr>
        </p:nvSpPr>
        <p:spPr>
          <a:xfrm>
            <a:off x="4762714" y="495661"/>
            <a:ext cx="4080486" cy="575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/>
          </p:nvPr>
        </p:nvSpPr>
        <p:spPr>
          <a:xfrm>
            <a:off x="640773" y="1237675"/>
            <a:ext cx="3248891" cy="91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dt" idx="10"/>
          </p:nvPr>
        </p:nvSpPr>
        <p:spPr>
          <a:xfrm>
            <a:off x="8019711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291543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39" name="Google Shape;139;p13"/>
          <p:cNvSpPr txBox="1">
            <a:spLocks noGrp="1"/>
          </p:cNvSpPr>
          <p:nvPr>
            <p:ph type="sldNum" idx="12"/>
          </p:nvPr>
        </p:nvSpPr>
        <p:spPr>
          <a:xfrm>
            <a:off x="3359727" y="6335312"/>
            <a:ext cx="975205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40" name="Google Shape;140;p13"/>
          <p:cNvSpPr txBox="1">
            <a:spLocks noGrp="1"/>
          </p:cNvSpPr>
          <p:nvPr>
            <p:ph type="body" idx="1"/>
          </p:nvPr>
        </p:nvSpPr>
        <p:spPr>
          <a:xfrm>
            <a:off x="408708" y="2409026"/>
            <a:ext cx="3713021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70"/>
              <a:buNone/>
              <a:defRPr sz="2200"/>
            </a:lvl1pPr>
            <a:lvl2pPr marL="914400" lvl="1" indent="-33655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2575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1496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Char char="▪"/>
              <a:defRPr/>
            </a:lvl4pPr>
            <a:lvl5pPr marL="2286000" lvl="4" indent="-31496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body" idx="3"/>
          </p:nvPr>
        </p:nvSpPr>
        <p:spPr>
          <a:xfrm>
            <a:off x="640773" y="4784728"/>
            <a:ext cx="324889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2" name="Google Shape;142;p13"/>
          <p:cNvCxnSpPr/>
          <p:nvPr/>
        </p:nvCxnSpPr>
        <p:spPr>
          <a:xfrm>
            <a:off x="640774" y="2244437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3" name="Google Shape;143;p13"/>
          <p:cNvCxnSpPr/>
          <p:nvPr/>
        </p:nvCxnSpPr>
        <p:spPr>
          <a:xfrm>
            <a:off x="640774" y="4668983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67173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1">
  <p:cSld name="Section Divi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body" idx="1"/>
          </p:nvPr>
        </p:nvSpPr>
        <p:spPr>
          <a:xfrm>
            <a:off x="1163243" y="3461559"/>
            <a:ext cx="6803231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20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215695" y="2382984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  <a:defRPr sz="6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dt" idx="10"/>
          </p:nvPr>
        </p:nvSpPr>
        <p:spPr>
          <a:xfrm>
            <a:off x="8007154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8" name="Google Shape;148;p14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9" name="Google Shape;149;p14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34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2">
  <p:cSld name="Section Divider 2">
    <p:bg>
      <p:bgPr>
        <a:solidFill>
          <a:schemeClr val="accen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body" idx="1"/>
          </p:nvPr>
        </p:nvSpPr>
        <p:spPr>
          <a:xfrm>
            <a:off x="1163243" y="3461559"/>
            <a:ext cx="6803231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20"/>
              <a:buNone/>
              <a:defRPr sz="3200"/>
            </a:lvl1pPr>
            <a:lvl2pPr marL="914400" lvl="1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215695" y="2382984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  <a:defRPr sz="6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dt" idx="10"/>
          </p:nvPr>
        </p:nvSpPr>
        <p:spPr>
          <a:xfrm>
            <a:off x="8007154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4" name="Google Shape;154;p15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88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3">
  <p:cSld name="Section Divider 3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1163243" y="3461559"/>
            <a:ext cx="6803231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2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215695" y="2382984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pact"/>
              <a:buNone/>
              <a:defRPr sz="6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dt" idx="10"/>
          </p:nvPr>
        </p:nvSpPr>
        <p:spPr>
          <a:xfrm>
            <a:off x="8007154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60" name="Google Shape;160;p16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61" name="Google Shape;161;p16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FFFFFF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88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_Menu">
  <p:cSld name="Title and Content_Menu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2"/>
          </p:nvPr>
        </p:nvSpPr>
        <p:spPr>
          <a:xfrm>
            <a:off x="5555773" y="685060"/>
            <a:ext cx="1065644" cy="28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50"/>
              <a:buNone/>
              <a:defRPr sz="10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3"/>
          </p:nvPr>
        </p:nvSpPr>
        <p:spPr>
          <a:xfrm>
            <a:off x="6681169" y="685060"/>
            <a:ext cx="1065644" cy="28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50"/>
              <a:buNone/>
              <a:defRPr sz="10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4"/>
          </p:nvPr>
        </p:nvSpPr>
        <p:spPr>
          <a:xfrm>
            <a:off x="7806565" y="685060"/>
            <a:ext cx="1065644" cy="286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50"/>
              <a:buNone/>
              <a:defRPr sz="1000" b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8" name="Google Shape;168;p17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9" name="Google Shape;169;p17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mpact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027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_ALT">
  <p:cSld name="Closing Slide_AL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4" name="Google Shape;174;p18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76" name="Google Shape;176;p18" title="University of Waterloo"/>
          <p:cNvPicPr preferRelativeResize="0"/>
          <p:nvPr/>
        </p:nvPicPr>
        <p:blipFill rotWithShape="1">
          <a:blip r:embed="rId3">
            <a:alphaModFix/>
          </a:blip>
          <a:srcRect l="13984" t="13984" r="13985" b="13985"/>
          <a:stretch/>
        </p:blipFill>
        <p:spPr>
          <a:xfrm>
            <a:off x="2257998" y="1122373"/>
            <a:ext cx="4628005" cy="30059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77" name="Google Shape;177;p18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8" name="Google Shape;178;p18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83" name="Google Shape;183;p18"/>
          <p:cNvSpPr txBox="1">
            <a:spLocks noGrp="1"/>
          </p:cNvSpPr>
          <p:nvPr>
            <p:ph type="title"/>
          </p:nvPr>
        </p:nvSpPr>
        <p:spPr>
          <a:xfrm>
            <a:off x="492920" y="4581239"/>
            <a:ext cx="8158163" cy="1597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1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370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194913" y="1709741"/>
            <a:ext cx="704963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8" name="Google Shape;188;p19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46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_ALT">
  <p:cSld name="Section Header_AL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392" y="1692454"/>
            <a:ext cx="5200134" cy="133109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>
            <a:spLocks noGrp="1"/>
          </p:cNvSpPr>
          <p:nvPr>
            <p:ph type="ctrTitle"/>
          </p:nvPr>
        </p:nvSpPr>
        <p:spPr>
          <a:xfrm>
            <a:off x="720392" y="3727927"/>
            <a:ext cx="6577965" cy="121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mpact"/>
              <a:buNone/>
              <a:defRPr sz="40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subTitle" idx="1"/>
          </p:nvPr>
        </p:nvSpPr>
        <p:spPr>
          <a:xfrm>
            <a:off x="720392" y="4947816"/>
            <a:ext cx="6577965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197" name="Google Shape;197;p20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98" name="Google Shape;198;p20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762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5" name="Google Shape;205;p21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37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_NoBkgrd">
  <p:cSld name="Blank_NoBkgrd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9" name="Google Shape;209;p22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3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>
            <a:spLocks noGrp="1"/>
          </p:cNvSpPr>
          <p:nvPr>
            <p:ph type="pic" idx="2"/>
          </p:nvPr>
        </p:nvSpPr>
        <p:spPr>
          <a:xfrm>
            <a:off x="4570594" y="397164"/>
            <a:ext cx="4573407" cy="646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ctrTitle"/>
          </p:nvPr>
        </p:nvSpPr>
        <p:spPr>
          <a:xfrm>
            <a:off x="339556" y="595747"/>
            <a:ext cx="4114682" cy="190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  <a:defRPr sz="4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0"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339556" y="2642329"/>
            <a:ext cx="1152144" cy="37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6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65" name="Google Shape;65;p6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70" name="Google Shape;7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555" y="5670949"/>
            <a:ext cx="2831372" cy="72475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"/>
          <p:cNvSpPr txBox="1">
            <a:spLocks noGrp="1"/>
          </p:cNvSpPr>
          <p:nvPr>
            <p:ph type="ftr" idx="11"/>
          </p:nvPr>
        </p:nvSpPr>
        <p:spPr>
          <a:xfrm>
            <a:off x="4538776" y="6377234"/>
            <a:ext cx="322028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ldNum" idx="12"/>
          </p:nvPr>
        </p:nvSpPr>
        <p:spPr>
          <a:xfrm>
            <a:off x="7947379" y="6377234"/>
            <a:ext cx="829360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">
  <p:cSld name="Title Slide Black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555" y="5680659"/>
            <a:ext cx="2770751" cy="71763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 txBox="1">
            <a:spLocks noGrp="1"/>
          </p:cNvSpPr>
          <p:nvPr>
            <p:ph type="ctrTitle"/>
          </p:nvPr>
        </p:nvSpPr>
        <p:spPr>
          <a:xfrm>
            <a:off x="339557" y="1028943"/>
            <a:ext cx="6519149" cy="147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mpact"/>
              <a:buNone/>
              <a:defRPr sz="5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0">
                <a:solidFill>
                  <a:srgbClr val="D8D8D8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dt" idx="10"/>
          </p:nvPr>
        </p:nvSpPr>
        <p:spPr>
          <a:xfrm>
            <a:off x="339555" y="2642329"/>
            <a:ext cx="1152144" cy="37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" name="Google Shape;78;p7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79" name="Google Shape;79;p7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84" name="Google Shape;84;p7"/>
          <p:cNvSpPr txBox="1">
            <a:spLocks noGrp="1"/>
          </p:cNvSpPr>
          <p:nvPr>
            <p:ph type="ftr" idx="11"/>
          </p:nvPr>
        </p:nvSpPr>
        <p:spPr>
          <a:xfrm>
            <a:off x="4538776" y="6377234"/>
            <a:ext cx="322028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7947379" y="6377234"/>
            <a:ext cx="829360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 with Image">
  <p:cSld name="Title Slide Black with Image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>
            <a:spLocks noGrp="1"/>
          </p:cNvSpPr>
          <p:nvPr>
            <p:ph type="pic" idx="2"/>
          </p:nvPr>
        </p:nvSpPr>
        <p:spPr>
          <a:xfrm>
            <a:off x="4570594" y="397164"/>
            <a:ext cx="4573407" cy="646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ctrTitle"/>
          </p:nvPr>
        </p:nvSpPr>
        <p:spPr>
          <a:xfrm>
            <a:off x="339556" y="595747"/>
            <a:ext cx="4114682" cy="1907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Impact"/>
              <a:buNone/>
              <a:defRPr sz="4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0">
                <a:solidFill>
                  <a:srgbClr val="D8D8D8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dt" idx="10"/>
          </p:nvPr>
        </p:nvSpPr>
        <p:spPr>
          <a:xfrm>
            <a:off x="339555" y="2642329"/>
            <a:ext cx="1152144" cy="3779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8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92" name="Google Shape;92;p8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97" name="Google Shape;9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555" y="5680659"/>
            <a:ext cx="2770751" cy="71763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8"/>
          <p:cNvSpPr txBox="1">
            <a:spLocks noGrp="1"/>
          </p:cNvSpPr>
          <p:nvPr>
            <p:ph type="ftr" idx="11"/>
          </p:nvPr>
        </p:nvSpPr>
        <p:spPr>
          <a:xfrm>
            <a:off x="4538776" y="6377234"/>
            <a:ext cx="322028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sldNum" idx="12"/>
          </p:nvPr>
        </p:nvSpPr>
        <p:spPr>
          <a:xfrm>
            <a:off x="7947379" y="6377234"/>
            <a:ext cx="829360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1"/>
          </p:nvPr>
        </p:nvSpPr>
        <p:spPr>
          <a:xfrm>
            <a:off x="194913" y="1413164"/>
            <a:ext cx="4190141" cy="45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Font typeface="Noto Sans Symbols"/>
              <a:buChar char="▪"/>
              <a:defRPr/>
            </a:lvl1pPr>
            <a:lvl2pPr marL="914400" lvl="1" indent="-336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Font typeface="Noto Sans Symbols"/>
              <a:buChar char="▪"/>
              <a:defRPr/>
            </a:lvl3pPr>
            <a:lvl4pPr marL="1828800" lvl="3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/>
            </a:lvl4pPr>
            <a:lvl5pPr marL="2286000" lvl="4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2"/>
          </p:nvPr>
        </p:nvSpPr>
        <p:spPr>
          <a:xfrm>
            <a:off x="4628245" y="1413164"/>
            <a:ext cx="4243965" cy="45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40"/>
              <a:buFont typeface="Noto Sans Symbols"/>
              <a:buChar char="▪"/>
              <a:defRPr/>
            </a:lvl1pPr>
            <a:lvl2pPr marL="914400" lvl="1" indent="-336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Font typeface="Noto Sans Symbols"/>
              <a:buChar char="▪"/>
              <a:defRPr/>
            </a:lvl3pPr>
            <a:lvl4pPr marL="1828800" lvl="3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/>
            </a:lvl4pPr>
            <a:lvl5pPr marL="2286000" lvl="4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80"/>
              <a:buNone/>
              <a:defRPr sz="2800" b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2"/>
          </p:nvPr>
        </p:nvSpPr>
        <p:spPr>
          <a:xfrm>
            <a:off x="194912" y="2184402"/>
            <a:ext cx="4214718" cy="38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  <a:defRPr sz="2000"/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Font typeface="Noto Sans Symbols"/>
              <a:buChar char="▪"/>
              <a:defRPr sz="1800"/>
            </a:lvl2pPr>
            <a:lvl3pPr marL="1371600" lvl="2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 sz="1600"/>
            </a:lvl3pPr>
            <a:lvl4pPr marL="1828800" lvl="3" indent="-30416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90"/>
              <a:buFont typeface="Noto Sans Symbols"/>
              <a:buChar char="▪"/>
              <a:defRPr sz="1400"/>
            </a:lvl4pPr>
            <a:lvl5pPr marL="2286000" lvl="4" indent="-30416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90"/>
              <a:buFont typeface="Noto Sans Symbols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3"/>
          </p:nvPr>
        </p:nvSpPr>
        <p:spPr>
          <a:xfrm>
            <a:off x="4677115" y="1396192"/>
            <a:ext cx="4195094" cy="6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80"/>
              <a:buNone/>
              <a:defRPr sz="2800" b="1"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4"/>
          </p:nvPr>
        </p:nvSpPr>
        <p:spPr>
          <a:xfrm>
            <a:off x="4677115" y="2184402"/>
            <a:ext cx="4195094" cy="384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6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Noto Sans Symbols"/>
              <a:buChar char="▪"/>
              <a:defRPr sz="2000"/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Font typeface="Noto Sans Symbols"/>
              <a:buChar char="▪"/>
              <a:defRPr sz="1800"/>
            </a:lvl2pPr>
            <a:lvl3pPr marL="1371600" lvl="2" indent="-31496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Font typeface="Noto Sans Symbols"/>
              <a:buChar char="▪"/>
              <a:defRPr sz="1600"/>
            </a:lvl3pPr>
            <a:lvl4pPr marL="1828800" lvl="3" indent="-30416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90"/>
              <a:buFont typeface="Noto Sans Symbols"/>
              <a:buChar char="▪"/>
              <a:defRPr sz="1400"/>
            </a:lvl4pPr>
            <a:lvl5pPr marL="2286000" lvl="4" indent="-30416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90"/>
              <a:buFont typeface="Noto Sans Symbols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xt or Quote">
  <p:cSld name="Context or Quote">
    <p:bg>
      <p:bgPr>
        <a:solidFill>
          <a:schemeClr val="l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>
            <a:spLocks noGrp="1"/>
          </p:cNvSpPr>
          <p:nvPr>
            <p:ph type="title"/>
          </p:nvPr>
        </p:nvSpPr>
        <p:spPr>
          <a:xfrm>
            <a:off x="2947555" y="1237675"/>
            <a:ext cx="3248891" cy="91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mpact"/>
              <a:buNone/>
              <a:defRPr sz="2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dt" idx="10"/>
          </p:nvPr>
        </p:nvSpPr>
        <p:spPr>
          <a:xfrm>
            <a:off x="8015710" y="6335312"/>
            <a:ext cx="885836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  <p:cxnSp>
        <p:nvCxnSpPr>
          <p:cNvPr id="126" name="Google Shape;126;p12"/>
          <p:cNvCxnSpPr/>
          <p:nvPr/>
        </p:nvCxnSpPr>
        <p:spPr>
          <a:xfrm>
            <a:off x="2947556" y="2244437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7" name="Google Shape;127;p12"/>
          <p:cNvCxnSpPr/>
          <p:nvPr/>
        </p:nvCxnSpPr>
        <p:spPr>
          <a:xfrm>
            <a:off x="2947556" y="4668983"/>
            <a:ext cx="3248891" cy="0"/>
          </a:xfrm>
          <a:prstGeom prst="straightConnector1">
            <a:avLst/>
          </a:prstGeom>
          <a:noFill/>
          <a:ln w="15875" cap="rnd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>
            <a:off x="495300" y="2420360"/>
            <a:ext cx="81534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380"/>
              <a:buNone/>
              <a:defRPr sz="2800"/>
            </a:lvl1pPr>
            <a:lvl2pPr marL="914400" lvl="1" indent="-33655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▪"/>
              <a:defRPr/>
            </a:lvl2pPr>
            <a:lvl3pPr marL="1371600" lvl="2" indent="-32575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1496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Char char="▪"/>
              <a:defRPr/>
            </a:lvl4pPr>
            <a:lvl5pPr marL="2286000" lvl="4" indent="-31496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6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body" idx="2"/>
          </p:nvPr>
        </p:nvSpPr>
        <p:spPr>
          <a:xfrm>
            <a:off x="2947556" y="4784728"/>
            <a:ext cx="324889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00" b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827793" y="6147742"/>
            <a:ext cx="2060466" cy="5274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575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496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496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PAGE  </a:t>
            </a:r>
            <a:fld id="{00000000-1234-1234-1234-123412341234}" type="slidenum">
              <a:rPr lang="en-CA"/>
              <a:t>‹#›</a:t>
            </a:fld>
            <a:endParaRPr/>
          </a:p>
        </p:txBody>
      </p:sp>
      <p:grpSp>
        <p:nvGrpSpPr>
          <p:cNvPr id="16" name="Google Shape;16;p1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Google Shape;17;p1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98" r:id="rId20"/>
  </p:sldLayoutIdLst>
  <p:transition spd="med">
    <p:push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827793" y="6147742"/>
            <a:ext cx="2060466" cy="5274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Impact"/>
              <a:buNone/>
              <a:defRPr sz="3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575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496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1496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CA">
                <a:solidFill>
                  <a:srgbClr val="000000"/>
                </a:solidFill>
              </a:rPr>
              <a:t>PAGE  </a:t>
            </a:r>
            <a:fld id="{00000000-1234-1234-1234-123412341234}" type="slidenum">
              <a:rPr lang="en-CA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Google Shape;17;p1"/>
            <p:cNvSpPr/>
            <p:nvPr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7860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ransition spd="med">
    <p:push dir="r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9556" y="595747"/>
            <a:ext cx="8459004" cy="1907312"/>
          </a:xfrm>
        </p:spPr>
        <p:txBody>
          <a:bodyPr/>
          <a:lstStyle/>
          <a:p>
            <a:r>
              <a:rPr lang="en-CA" dirty="0" smtClean="0"/>
              <a:t>Time-based Anomaly Detection using </a:t>
            </a:r>
            <a:r>
              <a:rPr lang="en-CA" dirty="0" err="1" smtClean="0"/>
              <a:t>Autoencoder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1218" y="4022984"/>
            <a:ext cx="7917582" cy="666549"/>
          </a:xfrm>
        </p:spPr>
        <p:txBody>
          <a:bodyPr anchor="ctr"/>
          <a:lstStyle/>
          <a:p>
            <a:r>
              <a:rPr lang="en-CA" sz="1200" b="1" baseline="30000" dirty="0">
                <a:solidFill>
                  <a:schemeClr val="tx1"/>
                </a:solidFill>
                <a:latin typeface="Century" panose="02040604050505020304" pitchFamily="18" charset="0"/>
              </a:rPr>
              <a:t>†</a:t>
            </a:r>
            <a:r>
              <a:rPr lang="en-CA" b="1" dirty="0" smtClean="0">
                <a:solidFill>
                  <a:schemeClr val="tx1"/>
                </a:solidFill>
              </a:rPr>
              <a:t>David R. </a:t>
            </a:r>
            <a:r>
              <a:rPr lang="en-CA" b="1" dirty="0" err="1" smtClean="0">
                <a:solidFill>
                  <a:schemeClr val="tx1"/>
                </a:solidFill>
              </a:rPr>
              <a:t>Cheriton</a:t>
            </a:r>
            <a:r>
              <a:rPr lang="en-CA" b="1" dirty="0" smtClean="0">
                <a:solidFill>
                  <a:schemeClr val="tx1"/>
                </a:solidFill>
              </a:rPr>
              <a:t> School of Computer Science</a:t>
            </a:r>
          </a:p>
          <a:p>
            <a:r>
              <a:rPr lang="en-CA" sz="1200" b="1" baseline="30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‡</a:t>
            </a:r>
            <a:r>
              <a:rPr lang="en-CA" b="1" dirty="0" smtClean="0">
                <a:solidFill>
                  <a:schemeClr val="tx1"/>
                </a:solidFill>
              </a:rPr>
              <a:t>Ericsson Security Research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Mohammad A. </a:t>
            </a:r>
            <a:r>
              <a:rPr lang="en-CA" sz="1800" dirty="0" err="1" smtClean="0">
                <a:solidFill>
                  <a:schemeClr val="tx1"/>
                </a:solidFill>
              </a:rPr>
              <a:t>Salahuddin</a:t>
            </a:r>
            <a:r>
              <a:rPr lang="en-CA" sz="1200" b="1" baseline="30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†</a:t>
            </a:r>
            <a:r>
              <a:rPr lang="en-CA" sz="1800" dirty="0" smtClean="0">
                <a:solidFill>
                  <a:schemeClr val="tx1"/>
                </a:solidFill>
              </a:rPr>
              <a:t>, Md. </a:t>
            </a:r>
            <a:r>
              <a:rPr lang="en-CA" sz="1800" dirty="0" err="1" smtClean="0">
                <a:solidFill>
                  <a:schemeClr val="tx1"/>
                </a:solidFill>
              </a:rPr>
              <a:t>Faizul</a:t>
            </a:r>
            <a:r>
              <a:rPr lang="en-CA" sz="1800" dirty="0" smtClean="0">
                <a:solidFill>
                  <a:schemeClr val="tx1"/>
                </a:solidFill>
              </a:rPr>
              <a:t> Bari</a:t>
            </a:r>
            <a:r>
              <a:rPr lang="en-CA" sz="1200" b="1" baseline="30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†</a:t>
            </a:r>
            <a:r>
              <a:rPr lang="en-CA" sz="1800" dirty="0" smtClean="0">
                <a:solidFill>
                  <a:schemeClr val="tx1"/>
                </a:solidFill>
              </a:rPr>
              <a:t>, </a:t>
            </a:r>
            <a:r>
              <a:rPr lang="en-CA" sz="1800" dirty="0" err="1" smtClean="0">
                <a:solidFill>
                  <a:schemeClr val="tx1"/>
                </a:solidFill>
              </a:rPr>
              <a:t>Hyame</a:t>
            </a:r>
            <a:r>
              <a:rPr lang="en-CA" sz="1800" dirty="0" smtClean="0">
                <a:solidFill>
                  <a:schemeClr val="tx1"/>
                </a:solidFill>
              </a:rPr>
              <a:t> </a:t>
            </a:r>
            <a:r>
              <a:rPr lang="en-CA" sz="1800" dirty="0" err="1" smtClean="0">
                <a:solidFill>
                  <a:schemeClr val="tx1"/>
                </a:solidFill>
              </a:rPr>
              <a:t>Assem</a:t>
            </a:r>
            <a:r>
              <a:rPr lang="en-CA" sz="1800" dirty="0" smtClean="0">
                <a:solidFill>
                  <a:schemeClr val="tx1"/>
                </a:solidFill>
              </a:rPr>
              <a:t> </a:t>
            </a:r>
            <a:r>
              <a:rPr lang="en-CA" sz="1800" dirty="0" err="1" smtClean="0">
                <a:solidFill>
                  <a:schemeClr val="tx1"/>
                </a:solidFill>
              </a:rPr>
              <a:t>Alameddine</a:t>
            </a:r>
            <a:r>
              <a:rPr lang="en-CA" sz="1200" b="1" baseline="30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†,‡</a:t>
            </a:r>
            <a:r>
              <a:rPr lang="en-CA" sz="18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CA" sz="1800" dirty="0" err="1" smtClean="0">
                <a:solidFill>
                  <a:schemeClr val="tx1"/>
                </a:solidFill>
              </a:rPr>
              <a:t>Vahid</a:t>
            </a:r>
            <a:r>
              <a:rPr lang="en-CA" sz="1800" dirty="0" smtClean="0">
                <a:solidFill>
                  <a:schemeClr val="tx1"/>
                </a:solidFill>
              </a:rPr>
              <a:t> </a:t>
            </a:r>
            <a:r>
              <a:rPr lang="en-CA" sz="1800" dirty="0" err="1" smtClean="0">
                <a:solidFill>
                  <a:schemeClr val="tx1"/>
                </a:solidFill>
              </a:rPr>
              <a:t>Pourahmadi</a:t>
            </a:r>
            <a:r>
              <a:rPr lang="en-CA" sz="1200" b="1" baseline="30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†</a:t>
            </a:r>
            <a:r>
              <a:rPr lang="en-CA" sz="1800" dirty="0" smtClean="0">
                <a:solidFill>
                  <a:schemeClr val="tx1"/>
                </a:solidFill>
              </a:rPr>
              <a:t>,</a:t>
            </a:r>
            <a:r>
              <a:rPr lang="en-CA" sz="18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 </a:t>
            </a:r>
            <a:r>
              <a:rPr lang="en-CA" sz="1800" dirty="0" smtClean="0">
                <a:solidFill>
                  <a:schemeClr val="tx1"/>
                </a:solidFill>
              </a:rPr>
              <a:t>and </a:t>
            </a:r>
            <a:r>
              <a:rPr lang="en-CA" sz="1800" dirty="0" err="1" smtClean="0">
                <a:solidFill>
                  <a:schemeClr val="tx1"/>
                </a:solidFill>
              </a:rPr>
              <a:t>Raouf</a:t>
            </a:r>
            <a:r>
              <a:rPr lang="en-CA" sz="1800" dirty="0" smtClean="0">
                <a:solidFill>
                  <a:schemeClr val="tx1"/>
                </a:solidFill>
              </a:rPr>
              <a:t> </a:t>
            </a:r>
            <a:r>
              <a:rPr lang="en-CA" sz="1800" dirty="0" err="1" smtClean="0">
                <a:solidFill>
                  <a:schemeClr val="tx1"/>
                </a:solidFill>
              </a:rPr>
              <a:t>Boutaba</a:t>
            </a:r>
            <a:r>
              <a:rPr lang="en-CA" sz="1200" b="1" baseline="30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†</a:t>
            </a:r>
            <a:endParaRPr lang="en-CA" sz="12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Anomaly Detector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Threshold selection</a:t>
            </a:r>
          </a:p>
          <a:p>
            <a:pPr lvl="1"/>
            <a:r>
              <a:rPr lang="en-CA" dirty="0" smtClean="0"/>
              <a:t>Create an optimization dataset</a:t>
            </a:r>
          </a:p>
          <a:p>
            <a:pPr lvl="1"/>
            <a:r>
              <a:rPr lang="en-CA" dirty="0" smtClean="0"/>
              <a:t>Generate  reconstruction errors for benign data</a:t>
            </a:r>
          </a:p>
          <a:p>
            <a:pPr lvl="1"/>
            <a:r>
              <a:rPr lang="en-CA" dirty="0" smtClean="0"/>
              <a:t>Sort benign reconstruction errors in descending order</a:t>
            </a:r>
          </a:p>
          <a:p>
            <a:pPr lvl="1"/>
            <a:r>
              <a:rPr lang="en-CA" dirty="0" smtClean="0"/>
              <a:t>Iterate over the highest thresholds based on pre-determined steps and depth</a:t>
            </a:r>
          </a:p>
          <a:p>
            <a:pPr lvl="2"/>
            <a:r>
              <a:rPr lang="en-CA" dirty="0" smtClean="0"/>
              <a:t>Predict reconstruction errors for the optimization dataset and compute F1-score</a:t>
            </a:r>
          </a:p>
          <a:p>
            <a:pPr lvl="1"/>
            <a:r>
              <a:rPr lang="en-CA" dirty="0" smtClean="0"/>
              <a:t>Select threshold that results in the highest F1-score as the optimal threshold for the </a:t>
            </a:r>
            <a:r>
              <a:rPr lang="en-CA" dirty="0" err="1" smtClean="0"/>
              <a:t>Autoencoder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82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dirty="0" smtClean="0"/>
              <a:t>DATASET &amp; METRICS</a:t>
            </a:r>
            <a:endParaRPr dirty="0"/>
          </a:p>
        </p:txBody>
      </p:sp>
      <p:sp>
        <p:nvSpPr>
          <p:cNvPr id="225" name="Google Shape;225;p25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 smtClean="0"/>
              <a:t>Time-based Anomaly Detection using </a:t>
            </a:r>
            <a:r>
              <a:rPr lang="en-CA" dirty="0" err="1" smtClean="0"/>
              <a:t>Autoencoder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53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CICDDoS2019 Dataset*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49" y="2063600"/>
            <a:ext cx="3198284" cy="2402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13" y="2081304"/>
            <a:ext cx="4581546" cy="2385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825" y="6626426"/>
            <a:ext cx="8948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* </a:t>
            </a:r>
            <a:r>
              <a:rPr lang="en-CA" sz="1000" dirty="0"/>
              <a:t>I. </a:t>
            </a:r>
            <a:r>
              <a:rPr lang="en-CA" sz="1000" dirty="0" err="1" smtClean="0"/>
              <a:t>Sharafaldin</a:t>
            </a:r>
            <a:r>
              <a:rPr lang="en-CA" sz="1000" dirty="0" smtClean="0"/>
              <a:t> et al., </a:t>
            </a:r>
            <a:r>
              <a:rPr lang="en-CA" sz="1000" dirty="0"/>
              <a:t>“</a:t>
            </a:r>
            <a:r>
              <a:rPr lang="en-CA" sz="1000" dirty="0" smtClean="0"/>
              <a:t>Developing realistic </a:t>
            </a:r>
            <a:r>
              <a:rPr lang="en-CA" sz="1000" dirty="0"/>
              <a:t>distributed denial of service (DDoS) attack </a:t>
            </a:r>
            <a:r>
              <a:rPr lang="en-CA" sz="1000" dirty="0" smtClean="0"/>
              <a:t>dataset and </a:t>
            </a:r>
            <a:r>
              <a:rPr lang="en-CA" sz="1000" dirty="0"/>
              <a:t>taxonomy,” </a:t>
            </a:r>
            <a:r>
              <a:rPr lang="en-CA" sz="1000" dirty="0" smtClean="0"/>
              <a:t>IEEE ICCST, October, </a:t>
            </a:r>
            <a:r>
              <a:rPr lang="en-CA" sz="1000" dirty="0"/>
              <a:t>2019.</a:t>
            </a:r>
          </a:p>
        </p:txBody>
      </p:sp>
    </p:spTree>
    <p:extLst>
      <p:ext uri="{BB962C8B-B14F-4D97-AF65-F5344CB8AC3E}">
        <p14:creationId xmlns:p14="http://schemas.microsoft.com/office/powerpoint/2010/main" val="3168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1498991"/>
            <a:ext cx="4152900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98" y="3256102"/>
            <a:ext cx="3667125" cy="552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Evaluation Metrics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98" y="2382309"/>
            <a:ext cx="4486275" cy="5524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3655" y="3808552"/>
            <a:ext cx="1500732" cy="982993"/>
            <a:chOff x="483655" y="3808552"/>
            <a:chExt cx="1500732" cy="982993"/>
          </a:xfrm>
        </p:grpSpPr>
        <p:sp>
          <p:nvSpPr>
            <p:cNvPr id="8" name="Right Brace 7"/>
            <p:cNvSpPr/>
            <p:nvPr/>
          </p:nvSpPr>
          <p:spPr>
            <a:xfrm rot="5400000">
              <a:off x="1093065" y="3413984"/>
              <a:ext cx="281900" cy="107103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3655" y="4214464"/>
              <a:ext cx="1500732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b="1" dirty="0" smtClean="0">
                  <a:solidFill>
                    <a:srgbClr val="373737"/>
                  </a:solidFill>
                </a:rPr>
                <a:t>Harmonic mean</a:t>
              </a:r>
            </a:p>
            <a:p>
              <a:pPr algn="ctr"/>
              <a:r>
                <a:rPr lang="en-CA" sz="1050" b="1" dirty="0">
                  <a:solidFill>
                    <a:srgbClr val="373737"/>
                  </a:solidFill>
                </a:rPr>
                <a:t>o</a:t>
              </a:r>
              <a:r>
                <a:rPr lang="en-CA" sz="1050" b="1" dirty="0" smtClean="0">
                  <a:solidFill>
                    <a:srgbClr val="373737"/>
                  </a:solidFill>
                </a:rPr>
                <a:t>f</a:t>
              </a:r>
            </a:p>
            <a:p>
              <a:pPr algn="ctr"/>
              <a:r>
                <a:rPr lang="en-CA" sz="1050" b="1" dirty="0" smtClean="0">
                  <a:solidFill>
                    <a:srgbClr val="373737"/>
                  </a:solidFill>
                </a:rPr>
                <a:t>Precision and Recall</a:t>
              </a:r>
              <a:endParaRPr lang="en-CA" sz="1050" b="1" dirty="0">
                <a:solidFill>
                  <a:srgbClr val="37373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67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dirty="0" smtClean="0"/>
              <a:t>EXPERIMENTS</a:t>
            </a:r>
            <a:endParaRPr dirty="0"/>
          </a:p>
        </p:txBody>
      </p:sp>
      <p:sp>
        <p:nvSpPr>
          <p:cNvPr id="225" name="Google Shape;225;p25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 smtClean="0"/>
              <a:t>Time-based Anomaly Detection using </a:t>
            </a:r>
            <a:r>
              <a:rPr lang="en-CA" dirty="0" err="1" smtClean="0"/>
              <a:t>Autoencoder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06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Flow-based Anomaly Detection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Pipeline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Baseline results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686" y="3980428"/>
            <a:ext cx="4095750" cy="145732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66773" y="2230483"/>
            <a:ext cx="8977228" cy="1008869"/>
            <a:chOff x="-116639" y="1821530"/>
            <a:chExt cx="8977228" cy="1008869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48F3AB88-0A5A-4A95-94E7-D9C1BCC98095}"/>
                </a:ext>
              </a:extLst>
            </p:cNvPr>
            <p:cNvSpPr/>
            <p:nvPr/>
          </p:nvSpPr>
          <p:spPr bwMode="auto">
            <a:xfrm>
              <a:off x="1834446" y="2081530"/>
              <a:ext cx="1263945" cy="32030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 err="1"/>
                <a:t>CICFlowMeter</a:t>
              </a:r>
              <a:endParaRPr lang="en-US" sz="1050" dirty="0"/>
            </a:p>
          </p:txBody>
        </p:sp>
        <p:sp>
          <p:nvSpPr>
            <p:cNvPr id="9" name="Arrow: Right 14">
              <a:extLst>
                <a:ext uri="{FF2B5EF4-FFF2-40B4-BE49-F238E27FC236}">
                  <a16:creationId xmlns="" xmlns:a16="http://schemas.microsoft.com/office/drawing/2014/main" id="{52FCC965-5A97-460C-A95D-FE192BEC15D7}"/>
                </a:ext>
              </a:extLst>
            </p:cNvPr>
            <p:cNvSpPr/>
            <p:nvPr/>
          </p:nvSpPr>
          <p:spPr bwMode="auto">
            <a:xfrm>
              <a:off x="3173571" y="2050809"/>
              <a:ext cx="800259" cy="363474"/>
            </a:xfrm>
            <a:prstGeom prst="rightArrow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Generate</a:t>
              </a:r>
            </a:p>
          </p:txBody>
        </p:sp>
        <p:pic>
          <p:nvPicPr>
            <p:cNvPr id="10" name="Picture 22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945216A2-C191-43C3-990E-31FA9250A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4294" y="1872533"/>
              <a:ext cx="734977" cy="72833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EAEF780-4918-43BE-9F52-D3ECD870C4AA}"/>
                </a:ext>
              </a:extLst>
            </p:cNvPr>
            <p:cNvSpPr txBox="1"/>
            <p:nvPr/>
          </p:nvSpPr>
          <p:spPr>
            <a:xfrm>
              <a:off x="3334967" y="2614289"/>
              <a:ext cx="2190305" cy="216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dirty="0"/>
                <a:t>Flow-level statistics</a:t>
              </a:r>
            </a:p>
          </p:txBody>
        </p:sp>
        <p:sp>
          <p:nvSpPr>
            <p:cNvPr id="12" name="Arrow: Right 211">
              <a:extLst>
                <a:ext uri="{FF2B5EF4-FFF2-40B4-BE49-F238E27FC236}">
                  <a16:creationId xmlns="" xmlns:a16="http://schemas.microsoft.com/office/drawing/2014/main" id="{BC606A0C-85EE-47A9-9A20-AADC95F5A5BF}"/>
                </a:ext>
              </a:extLst>
            </p:cNvPr>
            <p:cNvSpPr/>
            <p:nvPr/>
          </p:nvSpPr>
          <p:spPr bwMode="auto">
            <a:xfrm>
              <a:off x="4868135" y="2050809"/>
              <a:ext cx="840131" cy="363474"/>
            </a:xfrm>
            <a:prstGeom prst="rightArrow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Ingest</a:t>
              </a:r>
            </a:p>
          </p:txBody>
        </p:sp>
        <p:sp>
          <p:nvSpPr>
            <p:cNvPr id="13" name="Arrow: Right 212">
              <a:extLst>
                <a:ext uri="{FF2B5EF4-FFF2-40B4-BE49-F238E27FC236}">
                  <a16:creationId xmlns="" xmlns:a16="http://schemas.microsoft.com/office/drawing/2014/main" id="{AEDBAA63-3687-473F-B5A3-B9882D13B4B1}"/>
                </a:ext>
              </a:extLst>
            </p:cNvPr>
            <p:cNvSpPr/>
            <p:nvPr/>
          </p:nvSpPr>
          <p:spPr bwMode="auto">
            <a:xfrm>
              <a:off x="7147489" y="2077390"/>
              <a:ext cx="840131" cy="363474"/>
            </a:xfrm>
            <a:prstGeom prst="rightArrow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</a:rPr>
                <a:t>Detect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92CF6B1-1E1B-4870-942C-9B86016AE672}"/>
                </a:ext>
              </a:extLst>
            </p:cNvPr>
            <p:cNvSpPr txBox="1"/>
            <p:nvPr/>
          </p:nvSpPr>
          <p:spPr>
            <a:xfrm>
              <a:off x="7987621" y="2048255"/>
              <a:ext cx="872968" cy="3776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 b="1" dirty="0" smtClean="0"/>
                <a:t>Anomalous</a:t>
              </a:r>
            </a:p>
            <a:p>
              <a:pPr algn="ctr"/>
              <a:r>
                <a:rPr lang="en-US" sz="1050" b="1" dirty="0" smtClean="0"/>
                <a:t>flows</a:t>
              </a:r>
              <a:endParaRPr lang="en-US" sz="1050" b="1" dirty="0"/>
            </a:p>
          </p:txBody>
        </p:sp>
        <p:sp>
          <p:nvSpPr>
            <p:cNvPr id="15" name="Rectangle: Rounded Corners 218">
              <a:extLst>
                <a:ext uri="{FF2B5EF4-FFF2-40B4-BE49-F238E27FC236}">
                  <a16:creationId xmlns="" xmlns:a16="http://schemas.microsoft.com/office/drawing/2014/main" id="{7A270F74-DC13-4B38-8C1E-E7A0A00C1043}"/>
                </a:ext>
              </a:extLst>
            </p:cNvPr>
            <p:cNvSpPr/>
            <p:nvPr/>
          </p:nvSpPr>
          <p:spPr bwMode="auto">
            <a:xfrm>
              <a:off x="5774307" y="1821530"/>
              <a:ext cx="1310462" cy="858579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 err="1" smtClean="0"/>
                <a:t>Autoencoder</a:t>
              </a:r>
              <a:endParaRPr lang="en-US" sz="105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116639" y="1835856"/>
              <a:ext cx="1144075" cy="854592"/>
              <a:chOff x="840665" y="3136787"/>
              <a:chExt cx="1144075" cy="854592"/>
            </a:xfrm>
          </p:grpSpPr>
          <p:pic>
            <p:nvPicPr>
              <p:cNvPr id="18" name="Picture 4" descr="A close up of a sign&#10;&#10;Description generated with very high confidence">
                <a:extLst>
                  <a:ext uri="{FF2B5EF4-FFF2-40B4-BE49-F238E27FC236}">
                    <a16:creationId xmlns="" xmlns:a16="http://schemas.microsoft.com/office/drawing/2014/main" id="{3273D033-47DA-4B3F-8E16-94EE70AD6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0148" y="3136787"/>
                <a:ext cx="854592" cy="854592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9872CCB8-F272-4355-84D3-3C2D047C7C7C}"/>
                  </a:ext>
                </a:extLst>
              </p:cNvPr>
              <p:cNvSpPr txBox="1"/>
              <p:nvPr/>
            </p:nvSpPr>
            <p:spPr>
              <a:xfrm>
                <a:off x="840665" y="3437488"/>
                <a:ext cx="693851" cy="21611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50" b="1" dirty="0">
                    <a:latin typeface="Biome Light"/>
                  </a:rPr>
                  <a:t>PCAP</a:t>
                </a:r>
              </a:p>
            </p:txBody>
          </p:sp>
        </p:grpSp>
        <p:sp>
          <p:nvSpPr>
            <p:cNvPr id="19" name="Arrow: Right 14">
              <a:extLst>
                <a:ext uri="{FF2B5EF4-FFF2-40B4-BE49-F238E27FC236}">
                  <a16:creationId xmlns="" xmlns:a16="http://schemas.microsoft.com/office/drawing/2014/main" id="{52FCC965-5A97-460C-A95D-FE192BEC15D7}"/>
                </a:ext>
              </a:extLst>
            </p:cNvPr>
            <p:cNvSpPr/>
            <p:nvPr/>
          </p:nvSpPr>
          <p:spPr bwMode="auto">
            <a:xfrm>
              <a:off x="969656" y="2052155"/>
              <a:ext cx="815684" cy="349681"/>
            </a:xfrm>
            <a:prstGeom prst="rightArrow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Time-based Anomaly Detection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Autoencoder</a:t>
            </a:r>
            <a:r>
              <a:rPr lang="en-CA" dirty="0" smtClean="0"/>
              <a:t> selection</a:t>
            </a:r>
          </a:p>
          <a:p>
            <a:pPr lvl="1"/>
            <a:r>
              <a:rPr lang="en-CA" dirty="0" smtClean="0"/>
              <a:t>Arch. </a:t>
            </a:r>
            <a:r>
              <a:rPr lang="en-CA" dirty="0"/>
              <a:t>A </a:t>
            </a:r>
            <a:r>
              <a:rPr lang="en-CA" dirty="0" smtClean="0"/>
              <a:t>= [</a:t>
            </a:r>
            <a:r>
              <a:rPr lang="en-CA" dirty="0"/>
              <a:t>k; </a:t>
            </a:r>
            <a:r>
              <a:rPr lang="en-CA" dirty="0" smtClean="0"/>
              <a:t>k×30</a:t>
            </a:r>
            <a:r>
              <a:rPr lang="en-CA" dirty="0"/>
              <a:t>%; k</a:t>
            </a:r>
            <a:r>
              <a:rPr lang="en-CA" dirty="0" smtClean="0"/>
              <a:t>]</a:t>
            </a:r>
          </a:p>
          <a:p>
            <a:pPr lvl="1"/>
            <a:r>
              <a:rPr lang="en-CA" dirty="0" smtClean="0"/>
              <a:t>Arch</a:t>
            </a:r>
            <a:r>
              <a:rPr lang="en-CA" dirty="0"/>
              <a:t>.</a:t>
            </a:r>
            <a:r>
              <a:rPr lang="en-CA" dirty="0" smtClean="0"/>
              <a:t> </a:t>
            </a:r>
            <a:r>
              <a:rPr lang="en-CA" dirty="0"/>
              <a:t>B = [k;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70</a:t>
            </a:r>
            <a:r>
              <a:rPr lang="en-CA" dirty="0"/>
              <a:t>%;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30</a:t>
            </a:r>
            <a:r>
              <a:rPr lang="en-CA" dirty="0"/>
              <a:t>%;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70</a:t>
            </a:r>
            <a:r>
              <a:rPr lang="en-CA" dirty="0"/>
              <a:t>%; </a:t>
            </a:r>
            <a:r>
              <a:rPr lang="en-CA" dirty="0" smtClean="0"/>
              <a:t>k]</a:t>
            </a:r>
            <a:endParaRPr lang="en-CA" dirty="0"/>
          </a:p>
          <a:p>
            <a:pPr lvl="1"/>
            <a:r>
              <a:rPr lang="en-CA" dirty="0" smtClean="0"/>
              <a:t>Arch</a:t>
            </a:r>
            <a:r>
              <a:rPr lang="en-CA" dirty="0"/>
              <a:t>.</a:t>
            </a:r>
            <a:r>
              <a:rPr lang="en-CA" dirty="0" smtClean="0"/>
              <a:t> </a:t>
            </a:r>
            <a:r>
              <a:rPr lang="en-CA" dirty="0"/>
              <a:t>C = [k;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80</a:t>
            </a:r>
            <a:r>
              <a:rPr lang="en-CA" dirty="0"/>
              <a:t>%;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50</a:t>
            </a:r>
            <a:r>
              <a:rPr lang="en-CA" dirty="0"/>
              <a:t>%;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30</a:t>
            </a:r>
            <a:r>
              <a:rPr lang="en-CA" dirty="0"/>
              <a:t>%;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50</a:t>
            </a:r>
            <a:r>
              <a:rPr lang="en-CA" dirty="0"/>
              <a:t>%;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80</a:t>
            </a:r>
            <a:r>
              <a:rPr lang="en-CA" dirty="0"/>
              <a:t>%; k], </a:t>
            </a:r>
            <a:endParaRPr lang="en-CA" dirty="0" smtClean="0"/>
          </a:p>
          <a:p>
            <a:pPr lvl="1"/>
            <a:r>
              <a:rPr lang="en-CA" dirty="0" smtClean="0"/>
              <a:t>Arch</a:t>
            </a:r>
            <a:r>
              <a:rPr lang="en-CA" dirty="0"/>
              <a:t>.</a:t>
            </a:r>
            <a:r>
              <a:rPr lang="en-CA" dirty="0" smtClean="0"/>
              <a:t> </a:t>
            </a:r>
            <a:r>
              <a:rPr lang="en-CA" dirty="0"/>
              <a:t>D = [k;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80</a:t>
            </a:r>
            <a:r>
              <a:rPr lang="en-CA" dirty="0"/>
              <a:t>%;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60</a:t>
            </a:r>
            <a:r>
              <a:rPr lang="en-CA" dirty="0"/>
              <a:t>%;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en-CA" dirty="0" smtClean="0"/>
              <a:t>40</a:t>
            </a:r>
            <a:r>
              <a:rPr lang="en-CA" dirty="0"/>
              <a:t>%; </a:t>
            </a:r>
            <a:r>
              <a:rPr lang="en-CA" dirty="0" smtClean="0"/>
              <a:t>k</a:t>
            </a:r>
            <a:r>
              <a:rPr lang="en-CA" dirty="0"/>
              <a:t>×</a:t>
            </a:r>
            <a:r>
              <a:rPr lang="nn-NO" dirty="0" smtClean="0"/>
              <a:t>30</a:t>
            </a:r>
            <a:r>
              <a:rPr lang="nn-NO" dirty="0"/>
              <a:t>%; </a:t>
            </a:r>
            <a:r>
              <a:rPr lang="nn-NO" dirty="0" smtClean="0"/>
              <a:t>k</a:t>
            </a:r>
            <a:r>
              <a:rPr lang="en-CA" dirty="0"/>
              <a:t>×</a:t>
            </a:r>
            <a:r>
              <a:rPr lang="nn-NO" dirty="0" smtClean="0"/>
              <a:t>40</a:t>
            </a:r>
            <a:r>
              <a:rPr lang="nn-NO" dirty="0"/>
              <a:t>%; </a:t>
            </a:r>
            <a:r>
              <a:rPr lang="nn-NO" dirty="0" smtClean="0"/>
              <a:t>k</a:t>
            </a:r>
            <a:r>
              <a:rPr lang="en-CA" dirty="0"/>
              <a:t>×</a:t>
            </a:r>
            <a:r>
              <a:rPr lang="nn-NO" dirty="0" smtClean="0"/>
              <a:t>60</a:t>
            </a:r>
            <a:r>
              <a:rPr lang="nn-NO" dirty="0"/>
              <a:t>%; </a:t>
            </a:r>
            <a:r>
              <a:rPr lang="nn-NO" dirty="0" smtClean="0"/>
              <a:t>k</a:t>
            </a:r>
            <a:r>
              <a:rPr lang="en-CA" dirty="0"/>
              <a:t>×</a:t>
            </a:r>
            <a:r>
              <a:rPr lang="nn-NO" dirty="0" smtClean="0"/>
              <a:t>80</a:t>
            </a:r>
            <a:r>
              <a:rPr lang="nn-NO" dirty="0"/>
              <a:t>%; k</a:t>
            </a:r>
            <a:r>
              <a:rPr lang="nn-NO" dirty="0" smtClean="0"/>
              <a:t>]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568" y="3566790"/>
            <a:ext cx="3724275" cy="304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73239" y="4690159"/>
            <a:ext cx="1741962" cy="1309159"/>
            <a:chOff x="6535241" y="3749363"/>
            <a:chExt cx="1741962" cy="13091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7528" y="3749363"/>
              <a:ext cx="1209675" cy="1152525"/>
            </a:xfrm>
            <a:prstGeom prst="rect">
              <a:avLst/>
            </a:prstGeom>
            <a:noFill/>
            <a:effectLst/>
          </p:spPr>
        </p:pic>
        <p:sp>
          <p:nvSpPr>
            <p:cNvPr id="10" name="Oval 9"/>
            <p:cNvSpPr/>
            <p:nvPr/>
          </p:nvSpPr>
          <p:spPr>
            <a:xfrm>
              <a:off x="6535241" y="4745255"/>
              <a:ext cx="321734" cy="3132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" name="Straight Connector 11"/>
            <p:cNvCxnSpPr>
              <a:stCxn id="10" idx="1"/>
            </p:cNvCxnSpPr>
            <p:nvPr/>
          </p:nvCxnSpPr>
          <p:spPr>
            <a:xfrm flipV="1">
              <a:off x="6582358" y="3977840"/>
              <a:ext cx="638685" cy="81329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4"/>
            </p:cNvCxnSpPr>
            <p:nvPr/>
          </p:nvCxnSpPr>
          <p:spPr>
            <a:xfrm flipV="1">
              <a:off x="6696108" y="4910355"/>
              <a:ext cx="976258" cy="148167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30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Time-based Anomaly Detection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Threshold selection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11" y="2353411"/>
            <a:ext cx="37719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Time-based Anomaly Detection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Impact of individual window </a:t>
            </a:r>
            <a:r>
              <a:rPr lang="en-CA" dirty="0"/>
              <a:t>s</a:t>
            </a:r>
            <a:r>
              <a:rPr lang="en-CA" dirty="0" smtClean="0"/>
              <a:t>izes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" y="2182091"/>
            <a:ext cx="9045341" cy="246691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92867" y="2768600"/>
            <a:ext cx="677333" cy="211666"/>
          </a:xfrm>
          <a:prstGeom prst="ellipse">
            <a:avLst/>
          </a:prstGeom>
          <a:noFill/>
          <a:ln>
            <a:solidFill>
              <a:srgbClr val="006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192867" y="3301246"/>
            <a:ext cx="677333" cy="211666"/>
          </a:xfrm>
          <a:prstGeom prst="ellipse">
            <a:avLst/>
          </a:prstGeom>
          <a:noFill/>
          <a:ln>
            <a:solidFill>
              <a:srgbClr val="006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8341665" y="2768600"/>
            <a:ext cx="677333" cy="211666"/>
          </a:xfrm>
          <a:prstGeom prst="ellipse">
            <a:avLst/>
          </a:prstGeom>
          <a:noFill/>
          <a:ln>
            <a:solidFill>
              <a:srgbClr val="006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341665" y="3301246"/>
            <a:ext cx="677333" cy="211666"/>
          </a:xfrm>
          <a:prstGeom prst="ellipse">
            <a:avLst/>
          </a:prstGeom>
          <a:noFill/>
          <a:ln>
            <a:solidFill>
              <a:srgbClr val="006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192866" y="3089580"/>
            <a:ext cx="677333" cy="21166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8341664" y="3089580"/>
            <a:ext cx="677333" cy="211666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2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Time-based Anomaly Detection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Impact of aggregated window </a:t>
            </a:r>
            <a:r>
              <a:rPr lang="en-CA" dirty="0"/>
              <a:t>s</a:t>
            </a:r>
            <a:r>
              <a:rPr lang="en-CA" dirty="0" smtClean="0"/>
              <a:t>izes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48" y="2129574"/>
            <a:ext cx="34766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134038"/>
            <a:ext cx="8677297" cy="4595117"/>
          </a:xfrm>
        </p:spPr>
        <p:txBody>
          <a:bodyPr/>
          <a:lstStyle/>
          <a:p>
            <a:r>
              <a:rPr lang="en-CA" dirty="0" smtClean="0"/>
              <a:t>Motivation &amp; Contributions</a:t>
            </a:r>
          </a:p>
          <a:p>
            <a:r>
              <a:rPr lang="en-CA" dirty="0" smtClean="0"/>
              <a:t>System Overview</a:t>
            </a:r>
          </a:p>
          <a:p>
            <a:pPr lvl="1"/>
            <a:r>
              <a:rPr lang="en-CA" dirty="0" smtClean="0"/>
              <a:t>Components</a:t>
            </a:r>
          </a:p>
          <a:p>
            <a:pPr lvl="1"/>
            <a:r>
              <a:rPr lang="en-CA" dirty="0" smtClean="0"/>
              <a:t>Time-based Feature extractor</a:t>
            </a:r>
          </a:p>
          <a:p>
            <a:pPr lvl="1"/>
            <a:r>
              <a:rPr lang="en-CA" dirty="0" smtClean="0"/>
              <a:t>Anomaly Detector</a:t>
            </a:r>
          </a:p>
          <a:p>
            <a:pPr lvl="2"/>
            <a:r>
              <a:rPr lang="en-CA" dirty="0" err="1" smtClean="0"/>
              <a:t>Autoencoder</a:t>
            </a:r>
            <a:endParaRPr lang="en-CA" dirty="0" smtClean="0"/>
          </a:p>
          <a:p>
            <a:pPr lvl="2"/>
            <a:r>
              <a:rPr lang="en-CA" dirty="0" smtClean="0"/>
              <a:t>Reconstruction Error</a:t>
            </a:r>
          </a:p>
          <a:p>
            <a:pPr lvl="2"/>
            <a:r>
              <a:rPr lang="en-CA" dirty="0" smtClean="0"/>
              <a:t>Threshold Selection</a:t>
            </a:r>
          </a:p>
          <a:p>
            <a:r>
              <a:rPr lang="en-CA" dirty="0" smtClean="0"/>
              <a:t>Dataset &amp; Evaluation Metrics</a:t>
            </a:r>
          </a:p>
          <a:p>
            <a:r>
              <a:rPr lang="en-CA" dirty="0"/>
              <a:t>Experiments</a:t>
            </a:r>
          </a:p>
          <a:p>
            <a:pPr lvl="1"/>
            <a:r>
              <a:rPr lang="en-CA" dirty="0" smtClean="0"/>
              <a:t>Anomaly Detection using Flow-based Features</a:t>
            </a:r>
          </a:p>
          <a:p>
            <a:pPr lvl="1"/>
            <a:r>
              <a:rPr lang="en-CA" dirty="0" smtClean="0"/>
              <a:t>Anomaly Detection using Time-based Features</a:t>
            </a:r>
          </a:p>
          <a:p>
            <a:r>
              <a:rPr lang="en-CA" dirty="0" smtClean="0"/>
              <a:t>Future Directions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61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Time-based Anomaly Detection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Robustness to zero-day attacks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36" y="2067661"/>
            <a:ext cx="550545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dirty="0" smtClean="0"/>
              <a:t>FUTURE DIRECTIONS</a:t>
            </a:r>
            <a:endParaRPr dirty="0"/>
          </a:p>
        </p:txBody>
      </p:sp>
      <p:sp>
        <p:nvSpPr>
          <p:cNvPr id="225" name="Google Shape;225;p25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 smtClean="0"/>
              <a:t>Time-based Anomaly Detection using </a:t>
            </a:r>
            <a:r>
              <a:rPr lang="en-CA" dirty="0" err="1" smtClean="0"/>
              <a:t>Autoencoder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0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Directions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Evaluate </a:t>
            </a:r>
            <a:r>
              <a:rPr lang="en-CA" dirty="0" err="1" smtClean="0"/>
              <a:t>Autoencoder</a:t>
            </a:r>
            <a:r>
              <a:rPr lang="en-CA" dirty="0" smtClean="0"/>
              <a:t> performance on contaminated </a:t>
            </a:r>
            <a:r>
              <a:rPr lang="en-CA" dirty="0"/>
              <a:t>training </a:t>
            </a:r>
            <a:r>
              <a:rPr lang="en-CA" dirty="0" smtClean="0"/>
              <a:t>data</a:t>
            </a:r>
          </a:p>
          <a:p>
            <a:r>
              <a:rPr lang="en-CA" dirty="0" smtClean="0"/>
              <a:t>Explore threshold selection techniques that are independent of labeling</a:t>
            </a:r>
            <a:endParaRPr lang="en-CA" dirty="0"/>
          </a:p>
          <a:p>
            <a:r>
              <a:rPr lang="en-CA" dirty="0" smtClean="0"/>
              <a:t>Explore relationship between window sizes and attack characteristics</a:t>
            </a:r>
            <a:endParaRPr lang="en-CA" dirty="0"/>
          </a:p>
          <a:p>
            <a:r>
              <a:rPr lang="en-CA" dirty="0" smtClean="0"/>
              <a:t>Compare with other state-of-the-art approaches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73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dirty="0" smtClean="0"/>
              <a:t>THANK YOU!</a:t>
            </a:r>
            <a:endParaRPr dirty="0"/>
          </a:p>
        </p:txBody>
      </p:sp>
      <p:sp>
        <p:nvSpPr>
          <p:cNvPr id="225" name="Google Shape;225;p25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 smtClean="0"/>
              <a:t>Time-based Anomaly Detection using </a:t>
            </a:r>
            <a:r>
              <a:rPr lang="en-CA" dirty="0" err="1" smtClean="0"/>
              <a:t>Autoencoder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0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dirty="0" smtClean="0"/>
              <a:t>MOTIVATION &amp; CONTRIBUTIONS</a:t>
            </a:r>
            <a:endParaRPr dirty="0"/>
          </a:p>
        </p:txBody>
      </p:sp>
      <p:sp>
        <p:nvSpPr>
          <p:cNvPr id="225" name="Google Shape;225;p25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 smtClean="0"/>
              <a:t>Time-based Anomaly Detection using </a:t>
            </a:r>
            <a:r>
              <a:rPr lang="en-CA" dirty="0" err="1" smtClean="0"/>
              <a:t>Autoencoder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608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Motivation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Increased reliance on telecommunication networks</a:t>
            </a:r>
          </a:p>
          <a:p>
            <a:r>
              <a:rPr lang="en-CA" dirty="0" smtClean="0"/>
              <a:t>Increased risk of cyber threats</a:t>
            </a:r>
          </a:p>
          <a:p>
            <a:pPr lvl="1"/>
            <a:r>
              <a:rPr lang="en-CA" dirty="0" smtClean="0"/>
              <a:t>Recent surge in cyber attacks, primarily DDoS attacks</a:t>
            </a:r>
          </a:p>
          <a:p>
            <a:pPr lvl="1"/>
            <a:r>
              <a:rPr lang="en-CA" dirty="0" smtClean="0"/>
              <a:t>Significant loss of revenue</a:t>
            </a:r>
          </a:p>
          <a:p>
            <a:r>
              <a:rPr lang="en-CA" dirty="0" smtClean="0"/>
              <a:t>DDoS attacks</a:t>
            </a:r>
          </a:p>
          <a:p>
            <a:pPr lvl="1"/>
            <a:r>
              <a:rPr lang="en-CA" dirty="0" smtClean="0"/>
              <a:t>Deplete network resources</a:t>
            </a:r>
          </a:p>
          <a:p>
            <a:pPr lvl="1"/>
            <a:r>
              <a:rPr lang="en-CA" dirty="0" smtClean="0"/>
              <a:t>Prevent legitimate network access</a:t>
            </a:r>
          </a:p>
          <a:p>
            <a:pPr lvl="1"/>
            <a:r>
              <a:rPr lang="en-CA" dirty="0" smtClean="0"/>
              <a:t>Remain a serious threat</a:t>
            </a:r>
          </a:p>
          <a:p>
            <a:r>
              <a:rPr lang="en-CA" dirty="0" smtClean="0"/>
              <a:t>Machine learning still being employed with flow-based statistical features</a:t>
            </a:r>
          </a:p>
          <a:p>
            <a:pPr lvl="1"/>
            <a:r>
              <a:rPr lang="en-CA" dirty="0" smtClean="0"/>
              <a:t>Not discriminative enough to detect various DDoS attacks, especially zero-day and polymorphic attacks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3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Contributions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novel time-based anomaly detection system using an </a:t>
            </a:r>
            <a:r>
              <a:rPr lang="en-CA" dirty="0" err="1" smtClean="0"/>
              <a:t>Autoencoder</a:t>
            </a:r>
            <a:endParaRPr lang="en-CA" dirty="0" smtClean="0"/>
          </a:p>
          <a:p>
            <a:r>
              <a:rPr lang="en-CA" dirty="0" smtClean="0"/>
              <a:t>Highlight limitations of typical flow-based features</a:t>
            </a:r>
          </a:p>
          <a:p>
            <a:r>
              <a:rPr lang="en-CA" dirty="0" smtClean="0"/>
              <a:t>Study the impact of time-windows on detecting anomalous DDoS traffic</a:t>
            </a:r>
          </a:p>
          <a:p>
            <a:r>
              <a:rPr lang="en-CA" dirty="0" smtClean="0"/>
              <a:t>Showcase robustness of our system to zero-day attacks</a:t>
            </a:r>
          </a:p>
          <a:p>
            <a:r>
              <a:rPr lang="en-CA" dirty="0" smtClean="0"/>
              <a:t>Evaluations performed on a recent publicly available dataset</a:t>
            </a:r>
          </a:p>
        </p:txBody>
      </p:sp>
    </p:spTree>
    <p:extLst>
      <p:ext uri="{BB962C8B-B14F-4D97-AF65-F5344CB8AC3E}">
        <p14:creationId xmlns:p14="http://schemas.microsoft.com/office/powerpoint/2010/main" val="27999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CA" dirty="0" smtClean="0"/>
              <a:t>SYSTEM OVERVIEW</a:t>
            </a:r>
            <a:endParaRPr dirty="0"/>
          </a:p>
        </p:txBody>
      </p:sp>
      <p:sp>
        <p:nvSpPr>
          <p:cNvPr id="225" name="Google Shape;225;p25"/>
          <p:cNvSpPr txBox="1">
            <a:spLocks noGrp="1"/>
          </p:cNvSpPr>
          <p:nvPr>
            <p:ph type="ftr" idx="11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 smtClean="0"/>
              <a:t>Time-based Anomaly Detection using </a:t>
            </a:r>
            <a:r>
              <a:rPr lang="en-CA" dirty="0" err="1" smtClean="0"/>
              <a:t>Autoencoder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30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Components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Network monitor</a:t>
            </a:r>
            <a:endParaRPr lang="en-CA" dirty="0"/>
          </a:p>
          <a:p>
            <a:r>
              <a:rPr lang="en-CA" dirty="0" err="1" smtClean="0"/>
              <a:t>TShark</a:t>
            </a:r>
            <a:r>
              <a:rPr lang="en-CA" dirty="0" smtClean="0"/>
              <a:t> packet parser</a:t>
            </a:r>
          </a:p>
          <a:p>
            <a:r>
              <a:rPr lang="en-CA" dirty="0" smtClean="0"/>
              <a:t>Feature extractor</a:t>
            </a:r>
          </a:p>
          <a:p>
            <a:r>
              <a:rPr lang="en-CA" dirty="0" smtClean="0"/>
              <a:t>Anomaly detector</a:t>
            </a:r>
          </a:p>
          <a:p>
            <a:pPr lvl="1"/>
            <a:endParaRPr lang="en-C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13" y="3533697"/>
            <a:ext cx="7044429" cy="2073075"/>
          </a:xfrm>
          <a:prstGeom prst="rect">
            <a:avLst/>
          </a:prstGeom>
        </p:spPr>
      </p:pic>
      <p:grpSp>
        <p:nvGrpSpPr>
          <p:cNvPr id="197" name="Group 196"/>
          <p:cNvGrpSpPr/>
          <p:nvPr/>
        </p:nvGrpSpPr>
        <p:grpSpPr>
          <a:xfrm>
            <a:off x="7239342" y="3910988"/>
            <a:ext cx="1702299" cy="1666030"/>
            <a:chOff x="7239342" y="3910988"/>
            <a:chExt cx="1702299" cy="1666030"/>
          </a:xfrm>
        </p:grpSpPr>
        <p:grpSp>
          <p:nvGrpSpPr>
            <p:cNvPr id="196" name="Group 195"/>
            <p:cNvGrpSpPr/>
            <p:nvPr/>
          </p:nvGrpSpPr>
          <p:grpSpPr>
            <a:xfrm>
              <a:off x="7239342" y="3910988"/>
              <a:ext cx="1632868" cy="1073708"/>
              <a:chOff x="7239342" y="3910988"/>
              <a:chExt cx="1632868" cy="1073708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7860698" y="3910988"/>
                <a:ext cx="249512" cy="311708"/>
                <a:chOff x="7491470" y="2313542"/>
                <a:chExt cx="564395" cy="705080"/>
              </a:xfrm>
            </p:grpSpPr>
            <p:sp>
              <p:nvSpPr>
                <p:cNvPr id="156" name="Rectangle 155"/>
                <p:cNvSpPr/>
                <p:nvPr/>
              </p:nvSpPr>
              <p:spPr>
                <a:xfrm>
                  <a:off x="7491470" y="2313542"/>
                  <a:ext cx="564395" cy="705080"/>
                </a:xfrm>
                <a:prstGeom prst="rect">
                  <a:avLst/>
                </a:prstGeom>
                <a:solidFill>
                  <a:schemeClr val="bg1"/>
                </a:solidFill>
                <a:ln w="41275">
                  <a:solidFill>
                    <a:srgbClr val="0062B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58" name="Straight Connector 157"/>
                <p:cNvCxnSpPr>
                  <a:stCxn id="156" idx="0"/>
                  <a:endCxn id="156" idx="2"/>
                </p:cNvCxnSpPr>
                <p:nvPr/>
              </p:nvCxnSpPr>
              <p:spPr>
                <a:xfrm>
                  <a:off x="7773668" y="2313542"/>
                  <a:ext cx="0" cy="705080"/>
                </a:xfrm>
                <a:prstGeom prst="line">
                  <a:avLst/>
                </a:prstGeom>
                <a:ln w="19050">
                  <a:solidFill>
                    <a:srgbClr val="0062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>
                  <a:stCxn id="156" idx="1"/>
                  <a:endCxn id="156" idx="3"/>
                </p:cNvCxnSpPr>
                <p:nvPr/>
              </p:nvCxnSpPr>
              <p:spPr>
                <a:xfrm>
                  <a:off x="7491470" y="2666082"/>
                  <a:ext cx="564395" cy="0"/>
                </a:xfrm>
                <a:prstGeom prst="line">
                  <a:avLst/>
                </a:prstGeom>
                <a:ln w="19050">
                  <a:solidFill>
                    <a:srgbClr val="0062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Group 161"/>
              <p:cNvGrpSpPr/>
              <p:nvPr/>
            </p:nvGrpSpPr>
            <p:grpSpPr>
              <a:xfrm>
                <a:off x="8013098" y="4063388"/>
                <a:ext cx="249512" cy="311708"/>
                <a:chOff x="7491470" y="2313542"/>
                <a:chExt cx="564395" cy="705080"/>
              </a:xfrm>
            </p:grpSpPr>
            <p:sp>
              <p:nvSpPr>
                <p:cNvPr id="163" name="Rectangle 162"/>
                <p:cNvSpPr/>
                <p:nvPr/>
              </p:nvSpPr>
              <p:spPr>
                <a:xfrm>
                  <a:off x="7491470" y="2313542"/>
                  <a:ext cx="564395" cy="705080"/>
                </a:xfrm>
                <a:prstGeom prst="rect">
                  <a:avLst/>
                </a:prstGeom>
                <a:solidFill>
                  <a:schemeClr val="bg1"/>
                </a:solidFill>
                <a:ln w="41275">
                  <a:solidFill>
                    <a:srgbClr val="0062B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64" name="Straight Connector 163"/>
                <p:cNvCxnSpPr>
                  <a:stCxn id="163" idx="0"/>
                  <a:endCxn id="163" idx="2"/>
                </p:cNvCxnSpPr>
                <p:nvPr/>
              </p:nvCxnSpPr>
              <p:spPr>
                <a:xfrm>
                  <a:off x="7773668" y="2313542"/>
                  <a:ext cx="0" cy="705080"/>
                </a:xfrm>
                <a:prstGeom prst="line">
                  <a:avLst/>
                </a:prstGeom>
                <a:ln w="19050">
                  <a:solidFill>
                    <a:srgbClr val="0062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>
                  <a:stCxn id="163" idx="1"/>
                  <a:endCxn id="163" idx="3"/>
                </p:cNvCxnSpPr>
                <p:nvPr/>
              </p:nvCxnSpPr>
              <p:spPr>
                <a:xfrm>
                  <a:off x="7491470" y="2666082"/>
                  <a:ext cx="564395" cy="0"/>
                </a:xfrm>
                <a:prstGeom prst="line">
                  <a:avLst/>
                </a:prstGeom>
                <a:ln w="19050">
                  <a:solidFill>
                    <a:srgbClr val="0062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6" name="Group 165"/>
              <p:cNvGrpSpPr/>
              <p:nvPr/>
            </p:nvGrpSpPr>
            <p:grpSpPr>
              <a:xfrm>
                <a:off x="8165498" y="4215788"/>
                <a:ext cx="249512" cy="311708"/>
                <a:chOff x="7491470" y="2313542"/>
                <a:chExt cx="564395" cy="705080"/>
              </a:xfrm>
            </p:grpSpPr>
            <p:sp>
              <p:nvSpPr>
                <p:cNvPr id="167" name="Rectangle 166"/>
                <p:cNvSpPr/>
                <p:nvPr/>
              </p:nvSpPr>
              <p:spPr>
                <a:xfrm>
                  <a:off x="7491470" y="2313542"/>
                  <a:ext cx="564395" cy="705080"/>
                </a:xfrm>
                <a:prstGeom prst="rect">
                  <a:avLst/>
                </a:prstGeom>
                <a:solidFill>
                  <a:schemeClr val="bg1"/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cxnSp>
              <p:nvCxnSpPr>
                <p:cNvPr id="168" name="Straight Connector 167"/>
                <p:cNvCxnSpPr>
                  <a:stCxn id="167" idx="0"/>
                  <a:endCxn id="167" idx="2"/>
                </p:cNvCxnSpPr>
                <p:nvPr/>
              </p:nvCxnSpPr>
              <p:spPr>
                <a:xfrm>
                  <a:off x="7773668" y="2313542"/>
                  <a:ext cx="0" cy="70508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>
                  <a:stCxn id="167" idx="1"/>
                  <a:endCxn id="167" idx="3"/>
                </p:cNvCxnSpPr>
                <p:nvPr/>
              </p:nvCxnSpPr>
              <p:spPr>
                <a:xfrm>
                  <a:off x="7491470" y="2666082"/>
                  <a:ext cx="56439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Group 169"/>
              <p:cNvGrpSpPr/>
              <p:nvPr/>
            </p:nvGrpSpPr>
            <p:grpSpPr>
              <a:xfrm>
                <a:off x="8317898" y="4368188"/>
                <a:ext cx="249512" cy="311708"/>
                <a:chOff x="7491470" y="2313542"/>
                <a:chExt cx="564395" cy="705080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7491470" y="2313542"/>
                  <a:ext cx="564395" cy="705080"/>
                </a:xfrm>
                <a:prstGeom prst="rect">
                  <a:avLst/>
                </a:prstGeom>
                <a:solidFill>
                  <a:schemeClr val="bg1"/>
                </a:solidFill>
                <a:ln w="41275">
                  <a:solidFill>
                    <a:srgbClr val="0062B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72" name="Straight Connector 171"/>
                <p:cNvCxnSpPr>
                  <a:stCxn id="171" idx="0"/>
                  <a:endCxn id="171" idx="2"/>
                </p:cNvCxnSpPr>
                <p:nvPr/>
              </p:nvCxnSpPr>
              <p:spPr>
                <a:xfrm>
                  <a:off x="7773668" y="2313542"/>
                  <a:ext cx="0" cy="705080"/>
                </a:xfrm>
                <a:prstGeom prst="line">
                  <a:avLst/>
                </a:prstGeom>
                <a:ln w="19050">
                  <a:solidFill>
                    <a:srgbClr val="0062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>
                  <a:stCxn id="171" idx="1"/>
                  <a:endCxn id="171" idx="3"/>
                </p:cNvCxnSpPr>
                <p:nvPr/>
              </p:nvCxnSpPr>
              <p:spPr>
                <a:xfrm>
                  <a:off x="7491470" y="2666082"/>
                  <a:ext cx="564395" cy="0"/>
                </a:xfrm>
                <a:prstGeom prst="line">
                  <a:avLst/>
                </a:prstGeom>
                <a:ln w="19050">
                  <a:solidFill>
                    <a:srgbClr val="0062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8470298" y="4520588"/>
                <a:ext cx="249512" cy="311708"/>
                <a:chOff x="7491470" y="2313542"/>
                <a:chExt cx="564395" cy="705080"/>
              </a:xfrm>
            </p:grpSpPr>
            <p:sp>
              <p:nvSpPr>
                <p:cNvPr id="175" name="Rectangle 174"/>
                <p:cNvSpPr/>
                <p:nvPr/>
              </p:nvSpPr>
              <p:spPr>
                <a:xfrm>
                  <a:off x="7491470" y="2313542"/>
                  <a:ext cx="564395" cy="705080"/>
                </a:xfrm>
                <a:prstGeom prst="rect">
                  <a:avLst/>
                </a:prstGeom>
                <a:solidFill>
                  <a:schemeClr val="bg1"/>
                </a:solidFill>
                <a:ln w="412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76" name="Straight Connector 175"/>
                <p:cNvCxnSpPr>
                  <a:stCxn id="175" idx="0"/>
                  <a:endCxn id="175" idx="2"/>
                </p:cNvCxnSpPr>
                <p:nvPr/>
              </p:nvCxnSpPr>
              <p:spPr>
                <a:xfrm>
                  <a:off x="7773668" y="2313542"/>
                  <a:ext cx="0" cy="70508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>
                  <a:stCxn id="175" idx="1"/>
                  <a:endCxn id="175" idx="3"/>
                </p:cNvCxnSpPr>
                <p:nvPr/>
              </p:nvCxnSpPr>
              <p:spPr>
                <a:xfrm>
                  <a:off x="7491470" y="2666082"/>
                  <a:ext cx="564395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/>
            </p:nvGrpSpPr>
            <p:grpSpPr>
              <a:xfrm>
                <a:off x="8622698" y="4672988"/>
                <a:ext cx="249512" cy="311708"/>
                <a:chOff x="7491470" y="2313542"/>
                <a:chExt cx="564395" cy="705080"/>
              </a:xfrm>
            </p:grpSpPr>
            <p:sp>
              <p:nvSpPr>
                <p:cNvPr id="183" name="Rectangle 182"/>
                <p:cNvSpPr/>
                <p:nvPr/>
              </p:nvSpPr>
              <p:spPr>
                <a:xfrm>
                  <a:off x="7491470" y="2313542"/>
                  <a:ext cx="564395" cy="705080"/>
                </a:xfrm>
                <a:prstGeom prst="rect">
                  <a:avLst/>
                </a:prstGeom>
                <a:solidFill>
                  <a:schemeClr val="bg1"/>
                </a:solidFill>
                <a:ln w="41275">
                  <a:solidFill>
                    <a:srgbClr val="0062B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84" name="Straight Connector 183"/>
                <p:cNvCxnSpPr>
                  <a:stCxn id="183" idx="0"/>
                  <a:endCxn id="183" idx="2"/>
                </p:cNvCxnSpPr>
                <p:nvPr/>
              </p:nvCxnSpPr>
              <p:spPr>
                <a:xfrm>
                  <a:off x="7773668" y="2313542"/>
                  <a:ext cx="0" cy="705080"/>
                </a:xfrm>
                <a:prstGeom prst="line">
                  <a:avLst/>
                </a:prstGeom>
                <a:ln w="19050">
                  <a:solidFill>
                    <a:srgbClr val="0062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>
                  <a:stCxn id="183" idx="1"/>
                  <a:endCxn id="183" idx="3"/>
                </p:cNvCxnSpPr>
                <p:nvPr/>
              </p:nvCxnSpPr>
              <p:spPr>
                <a:xfrm>
                  <a:off x="7491470" y="2666082"/>
                  <a:ext cx="564395" cy="0"/>
                </a:xfrm>
                <a:prstGeom prst="line">
                  <a:avLst/>
                </a:prstGeom>
                <a:ln w="19050">
                  <a:solidFill>
                    <a:srgbClr val="0062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Right Arrow 186"/>
              <p:cNvSpPr/>
              <p:nvPr/>
            </p:nvSpPr>
            <p:spPr>
              <a:xfrm>
                <a:off x="7239342" y="4259419"/>
                <a:ext cx="621356" cy="234000"/>
              </a:xfrm>
              <a:prstGeom prst="rightArrow">
                <a:avLst/>
              </a:prstGeom>
              <a:solidFill>
                <a:srgbClr val="0062B4"/>
              </a:solidFill>
              <a:ln>
                <a:solidFill>
                  <a:srgbClr val="006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1000" dirty="0" smtClean="0"/>
                  <a:t>Detect</a:t>
                </a:r>
                <a:endParaRPr lang="en-CA" sz="1000" dirty="0"/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7583577" y="5053798"/>
              <a:ext cx="13580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373737"/>
                  </a:solidFill>
                </a:rPr>
                <a:t>Anomalous</a:t>
              </a:r>
            </a:p>
            <a:p>
              <a:pPr algn="ctr"/>
              <a:r>
                <a:rPr lang="en-CA" b="1" dirty="0" smtClean="0">
                  <a:solidFill>
                    <a:srgbClr val="373737"/>
                  </a:solidFill>
                </a:rPr>
                <a:t>time windows</a:t>
              </a:r>
              <a:endParaRPr lang="en-CA" b="1" dirty="0">
                <a:solidFill>
                  <a:srgbClr val="373737"/>
                </a:solidFill>
              </a:endParaRPr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3500034" y="3010477"/>
            <a:ext cx="185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i="1" dirty="0" smtClean="0">
                <a:solidFill>
                  <a:srgbClr val="373737"/>
                </a:solidFill>
              </a:rPr>
              <a:t>w</a:t>
            </a:r>
            <a:r>
              <a:rPr lang="en-CA" b="1" dirty="0" smtClean="0">
                <a:solidFill>
                  <a:srgbClr val="373737"/>
                </a:solidFill>
              </a:rPr>
              <a:t>=10ms, </a:t>
            </a:r>
            <a:r>
              <a:rPr lang="en-CA" b="1" i="1" dirty="0" smtClean="0">
                <a:solidFill>
                  <a:srgbClr val="373737"/>
                </a:solidFill>
              </a:rPr>
              <a:t>w</a:t>
            </a:r>
            <a:r>
              <a:rPr lang="en-CA" b="1" dirty="0" smtClean="0">
                <a:solidFill>
                  <a:srgbClr val="373737"/>
                </a:solidFill>
              </a:rPr>
              <a:t>=10sec, </a:t>
            </a:r>
          </a:p>
          <a:p>
            <a:pPr algn="ctr"/>
            <a:r>
              <a:rPr lang="en-CA" b="1" dirty="0" smtClean="0">
                <a:solidFill>
                  <a:srgbClr val="373737"/>
                </a:solidFill>
              </a:rPr>
              <a:t>or </a:t>
            </a:r>
            <a:r>
              <a:rPr lang="en-CA" b="1" i="1" dirty="0" smtClean="0">
                <a:solidFill>
                  <a:srgbClr val="373737"/>
                </a:solidFill>
              </a:rPr>
              <a:t>w</a:t>
            </a:r>
            <a:r>
              <a:rPr lang="en-CA" b="1" dirty="0" smtClean="0">
                <a:solidFill>
                  <a:srgbClr val="373737"/>
                </a:solidFill>
              </a:rPr>
              <a:t>=10ms,10sec</a:t>
            </a:r>
            <a:endParaRPr lang="en-CA" b="1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ontent Placeholder 76"/>
          <p:cNvSpPr>
            <a:spLocks noGrp="1"/>
          </p:cNvSpPr>
          <p:nvPr>
            <p:ph sz="quarter" idx="10"/>
          </p:nvPr>
        </p:nvSpPr>
        <p:spPr>
          <a:xfrm>
            <a:off x="363998" y="1212295"/>
            <a:ext cx="8424863" cy="4790572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Sample features, statistics of</a:t>
            </a:r>
          </a:p>
          <a:p>
            <a:pPr lvl="1"/>
            <a:r>
              <a:rPr lang="en-CA" dirty="0" smtClean="0"/>
              <a:t>Bandwidth of outbound traffic</a:t>
            </a:r>
          </a:p>
          <a:p>
            <a:pPr lvl="1"/>
            <a:r>
              <a:rPr lang="en-CA" dirty="0" smtClean="0"/>
              <a:t>Bandwidth of outbound and inbound traffic together</a:t>
            </a:r>
          </a:p>
          <a:p>
            <a:pPr lvl="1"/>
            <a:r>
              <a:rPr lang="en-CA" dirty="0" smtClean="0"/>
              <a:t>Packet rate of outbound traffic</a:t>
            </a:r>
          </a:p>
          <a:p>
            <a:pPr lvl="1"/>
            <a:r>
              <a:rPr lang="en-CA" dirty="0" smtClean="0"/>
              <a:t>Inter-packet delays of outbound traffic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35522E-7CC7-4D13-8999-8E542ACD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Extractor</a:t>
            </a:r>
            <a:r>
              <a:rPr lang="en-CA" dirty="0"/>
              <a:t>*</a:t>
            </a:r>
            <a:endParaRPr lang="en-US" dirty="0"/>
          </a:p>
        </p:txBody>
      </p:sp>
      <p:sp>
        <p:nvSpPr>
          <p:cNvPr id="35" name="Callout: Right Arrow 34">
            <a:extLst>
              <a:ext uri="{FF2B5EF4-FFF2-40B4-BE49-F238E27FC236}">
                <a16:creationId xmlns="" xmlns:a16="http://schemas.microsoft.com/office/drawing/2014/main" id="{F962B8BD-6B74-4695-ADDD-807844C41190}"/>
              </a:ext>
            </a:extLst>
          </p:cNvPr>
          <p:cNvSpPr/>
          <p:nvPr/>
        </p:nvSpPr>
        <p:spPr bwMode="auto">
          <a:xfrm rot="5400000">
            <a:off x="1386110" y="2067685"/>
            <a:ext cx="1119959" cy="1695334"/>
          </a:xfrm>
          <a:prstGeom prst="rightArrowCallout">
            <a:avLst/>
          </a:prstGeom>
          <a:solidFill>
            <a:srgbClr val="92D050"/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2" name="Callout: Right Arrow 31">
            <a:extLst>
              <a:ext uri="{FF2B5EF4-FFF2-40B4-BE49-F238E27FC236}">
                <a16:creationId xmlns="" xmlns:a16="http://schemas.microsoft.com/office/drawing/2014/main" id="{F9800848-7A3C-4D6D-B38E-3E3919F9E647}"/>
              </a:ext>
            </a:extLst>
          </p:cNvPr>
          <p:cNvSpPr/>
          <p:nvPr/>
        </p:nvSpPr>
        <p:spPr bwMode="auto">
          <a:xfrm rot="5400000">
            <a:off x="1801084" y="1377601"/>
            <a:ext cx="933596" cy="2338920"/>
          </a:xfrm>
          <a:prstGeom prst="rightArrowCallou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8" name="Callout: Right Arrow 27">
            <a:extLst>
              <a:ext uri="{FF2B5EF4-FFF2-40B4-BE49-F238E27FC236}">
                <a16:creationId xmlns="" xmlns:a16="http://schemas.microsoft.com/office/drawing/2014/main" id="{7CD34904-DA4F-4997-9766-DF4EC4B7B596}"/>
              </a:ext>
            </a:extLst>
          </p:cNvPr>
          <p:cNvSpPr/>
          <p:nvPr/>
        </p:nvSpPr>
        <p:spPr bwMode="auto">
          <a:xfrm rot="5400000">
            <a:off x="2477556" y="434894"/>
            <a:ext cx="791605" cy="3549873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63700E2-D656-4CC9-AEB8-009DC72EA1BB}"/>
              </a:ext>
            </a:extLst>
          </p:cNvPr>
          <p:cNvGrpSpPr/>
          <p:nvPr/>
        </p:nvGrpSpPr>
        <p:grpSpPr>
          <a:xfrm>
            <a:off x="632923" y="1620810"/>
            <a:ext cx="4803636" cy="348382"/>
            <a:chOff x="3972785" y="4823386"/>
            <a:chExt cx="5026143" cy="347832"/>
          </a:xfrm>
        </p:grpSpPr>
        <p:sp>
          <p:nvSpPr>
            <p:cNvPr id="4" name="Cube 3">
              <a:extLst>
                <a:ext uri="{FF2B5EF4-FFF2-40B4-BE49-F238E27FC236}">
                  <a16:creationId xmlns="" xmlns:a16="http://schemas.microsoft.com/office/drawing/2014/main" id="{910528C6-97F6-45B8-9ABB-EC10E7301F4F}"/>
                </a:ext>
              </a:extLst>
            </p:cNvPr>
            <p:cNvSpPr/>
            <p:nvPr/>
          </p:nvSpPr>
          <p:spPr bwMode="auto">
            <a:xfrm>
              <a:off x="3972785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5" name="Cube 4">
              <a:extLst>
                <a:ext uri="{FF2B5EF4-FFF2-40B4-BE49-F238E27FC236}">
                  <a16:creationId xmlns="" xmlns:a16="http://schemas.microsoft.com/office/drawing/2014/main" id="{8140231F-4184-48E0-9FA9-AB75265566FE}"/>
                </a:ext>
              </a:extLst>
            </p:cNvPr>
            <p:cNvSpPr/>
            <p:nvPr/>
          </p:nvSpPr>
          <p:spPr bwMode="auto">
            <a:xfrm>
              <a:off x="4220878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6" name="Cube 5">
              <a:extLst>
                <a:ext uri="{FF2B5EF4-FFF2-40B4-BE49-F238E27FC236}">
                  <a16:creationId xmlns="" xmlns:a16="http://schemas.microsoft.com/office/drawing/2014/main" id="{D441F5B2-EA48-437E-9FA8-F14076BBD846}"/>
                </a:ext>
              </a:extLst>
            </p:cNvPr>
            <p:cNvSpPr/>
            <p:nvPr/>
          </p:nvSpPr>
          <p:spPr bwMode="auto">
            <a:xfrm>
              <a:off x="4468970" y="4823390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i="1" dirty="0" smtClean="0">
                  <a:solidFill>
                    <a:srgbClr val="373737"/>
                  </a:solidFill>
                </a:rPr>
                <a:t>P</a:t>
              </a:r>
              <a:endParaRPr lang="en-US" sz="1200" i="1" dirty="0">
                <a:solidFill>
                  <a:srgbClr val="373737"/>
                </a:solidFill>
              </a:endParaRPr>
            </a:p>
          </p:txBody>
        </p:sp>
        <p:sp>
          <p:nvSpPr>
            <p:cNvPr id="7" name="Cube 6">
              <a:extLst>
                <a:ext uri="{FF2B5EF4-FFF2-40B4-BE49-F238E27FC236}">
                  <a16:creationId xmlns="" xmlns:a16="http://schemas.microsoft.com/office/drawing/2014/main" id="{529C489C-5FE8-4379-9DEC-BCD01ADFEC3A}"/>
                </a:ext>
              </a:extLst>
            </p:cNvPr>
            <p:cNvSpPr/>
            <p:nvPr/>
          </p:nvSpPr>
          <p:spPr bwMode="auto">
            <a:xfrm>
              <a:off x="4717062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8" name="Cube 7">
              <a:extLst>
                <a:ext uri="{FF2B5EF4-FFF2-40B4-BE49-F238E27FC236}">
                  <a16:creationId xmlns="" xmlns:a16="http://schemas.microsoft.com/office/drawing/2014/main" id="{61EC39B7-B6F3-4E11-A0C7-64F3C82626FA}"/>
                </a:ext>
              </a:extLst>
            </p:cNvPr>
            <p:cNvSpPr/>
            <p:nvPr/>
          </p:nvSpPr>
          <p:spPr bwMode="auto">
            <a:xfrm>
              <a:off x="4965154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9" name="Cube 8">
              <a:extLst>
                <a:ext uri="{FF2B5EF4-FFF2-40B4-BE49-F238E27FC236}">
                  <a16:creationId xmlns="" xmlns:a16="http://schemas.microsoft.com/office/drawing/2014/main" id="{17B03AE9-8DFD-48FD-AC63-6564F5643608}"/>
                </a:ext>
              </a:extLst>
            </p:cNvPr>
            <p:cNvSpPr/>
            <p:nvPr/>
          </p:nvSpPr>
          <p:spPr bwMode="auto">
            <a:xfrm>
              <a:off x="5213247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0" name="Cube 9">
              <a:extLst>
                <a:ext uri="{FF2B5EF4-FFF2-40B4-BE49-F238E27FC236}">
                  <a16:creationId xmlns="" xmlns:a16="http://schemas.microsoft.com/office/drawing/2014/main" id="{07D27139-4CF1-4422-980A-7942500DF4C2}"/>
                </a:ext>
              </a:extLst>
            </p:cNvPr>
            <p:cNvSpPr/>
            <p:nvPr/>
          </p:nvSpPr>
          <p:spPr bwMode="auto">
            <a:xfrm>
              <a:off x="5461341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1" name="Cube 10">
              <a:extLst>
                <a:ext uri="{FF2B5EF4-FFF2-40B4-BE49-F238E27FC236}">
                  <a16:creationId xmlns="" xmlns:a16="http://schemas.microsoft.com/office/drawing/2014/main" id="{B6389A03-689E-4BE9-B994-0E967434B11F}"/>
                </a:ext>
              </a:extLst>
            </p:cNvPr>
            <p:cNvSpPr/>
            <p:nvPr/>
          </p:nvSpPr>
          <p:spPr bwMode="auto">
            <a:xfrm>
              <a:off x="5709434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2" name="Cube 11">
              <a:extLst>
                <a:ext uri="{FF2B5EF4-FFF2-40B4-BE49-F238E27FC236}">
                  <a16:creationId xmlns="" xmlns:a16="http://schemas.microsoft.com/office/drawing/2014/main" id="{8C0F6C73-F8FF-4C5F-9E17-CAB04B213308}"/>
                </a:ext>
              </a:extLst>
            </p:cNvPr>
            <p:cNvSpPr/>
            <p:nvPr/>
          </p:nvSpPr>
          <p:spPr bwMode="auto">
            <a:xfrm>
              <a:off x="5957527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3" name="Cube 12">
              <a:extLst>
                <a:ext uri="{FF2B5EF4-FFF2-40B4-BE49-F238E27FC236}">
                  <a16:creationId xmlns="" xmlns:a16="http://schemas.microsoft.com/office/drawing/2014/main" id="{631119E7-6CC7-489B-9C9B-B1047F0ECB20}"/>
                </a:ext>
              </a:extLst>
            </p:cNvPr>
            <p:cNvSpPr/>
            <p:nvPr/>
          </p:nvSpPr>
          <p:spPr bwMode="auto">
            <a:xfrm>
              <a:off x="6205617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4" name="Cube 13">
              <a:extLst>
                <a:ext uri="{FF2B5EF4-FFF2-40B4-BE49-F238E27FC236}">
                  <a16:creationId xmlns="" xmlns:a16="http://schemas.microsoft.com/office/drawing/2014/main" id="{F7701D60-08D0-4AAB-A830-7C75AD4EEDAB}"/>
                </a:ext>
              </a:extLst>
            </p:cNvPr>
            <p:cNvSpPr/>
            <p:nvPr/>
          </p:nvSpPr>
          <p:spPr bwMode="auto">
            <a:xfrm>
              <a:off x="6453710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Cube 14">
              <a:extLst>
                <a:ext uri="{FF2B5EF4-FFF2-40B4-BE49-F238E27FC236}">
                  <a16:creationId xmlns="" xmlns:a16="http://schemas.microsoft.com/office/drawing/2014/main" id="{841EF8E8-617D-4F8C-BC7C-079AAB348050}"/>
                </a:ext>
              </a:extLst>
            </p:cNvPr>
            <p:cNvSpPr/>
            <p:nvPr/>
          </p:nvSpPr>
          <p:spPr bwMode="auto">
            <a:xfrm>
              <a:off x="6701802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6" name="Cube 15">
              <a:extLst>
                <a:ext uri="{FF2B5EF4-FFF2-40B4-BE49-F238E27FC236}">
                  <a16:creationId xmlns="" xmlns:a16="http://schemas.microsoft.com/office/drawing/2014/main" id="{B2FA2AEF-E265-4834-AB3E-633D0B047702}"/>
                </a:ext>
              </a:extLst>
            </p:cNvPr>
            <p:cNvSpPr/>
            <p:nvPr/>
          </p:nvSpPr>
          <p:spPr bwMode="auto">
            <a:xfrm>
              <a:off x="6949894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Cube 16">
              <a:extLst>
                <a:ext uri="{FF2B5EF4-FFF2-40B4-BE49-F238E27FC236}">
                  <a16:creationId xmlns="" xmlns:a16="http://schemas.microsoft.com/office/drawing/2014/main" id="{A8E161D8-E826-4C33-906B-7D633CAA2A0C}"/>
                </a:ext>
              </a:extLst>
            </p:cNvPr>
            <p:cNvSpPr/>
            <p:nvPr/>
          </p:nvSpPr>
          <p:spPr bwMode="auto">
            <a:xfrm>
              <a:off x="7197987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8" name="Cube 17">
              <a:extLst>
                <a:ext uri="{FF2B5EF4-FFF2-40B4-BE49-F238E27FC236}">
                  <a16:creationId xmlns="" xmlns:a16="http://schemas.microsoft.com/office/drawing/2014/main" id="{FEC975DB-AEF9-48F4-AC6F-4E561CBF2B9C}"/>
                </a:ext>
              </a:extLst>
            </p:cNvPr>
            <p:cNvSpPr/>
            <p:nvPr/>
          </p:nvSpPr>
          <p:spPr bwMode="auto">
            <a:xfrm>
              <a:off x="7446081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Cube 18">
              <a:extLst>
                <a:ext uri="{FF2B5EF4-FFF2-40B4-BE49-F238E27FC236}">
                  <a16:creationId xmlns="" xmlns:a16="http://schemas.microsoft.com/office/drawing/2014/main" id="{A6DA888A-8160-4B23-9394-EB86ECC30725}"/>
                </a:ext>
              </a:extLst>
            </p:cNvPr>
            <p:cNvSpPr/>
            <p:nvPr/>
          </p:nvSpPr>
          <p:spPr bwMode="auto">
            <a:xfrm>
              <a:off x="7694174" y="4823387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0" name="Cube 19">
              <a:extLst>
                <a:ext uri="{FF2B5EF4-FFF2-40B4-BE49-F238E27FC236}">
                  <a16:creationId xmlns="" xmlns:a16="http://schemas.microsoft.com/office/drawing/2014/main" id="{ACB0147A-5FAE-43C0-BE50-DEE1ADD8CE2F}"/>
                </a:ext>
              </a:extLst>
            </p:cNvPr>
            <p:cNvSpPr/>
            <p:nvPr/>
          </p:nvSpPr>
          <p:spPr bwMode="auto">
            <a:xfrm>
              <a:off x="7942268" y="4823386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 dirty="0">
                <a:solidFill>
                  <a:srgbClr val="373737"/>
                </a:solidFill>
              </a:endParaRPr>
            </a:p>
          </p:txBody>
        </p:sp>
        <p:sp>
          <p:nvSpPr>
            <p:cNvPr id="21" name="Cube 20">
              <a:extLst>
                <a:ext uri="{FF2B5EF4-FFF2-40B4-BE49-F238E27FC236}">
                  <a16:creationId xmlns="" xmlns:a16="http://schemas.microsoft.com/office/drawing/2014/main" id="{23FBD36C-FC27-4E99-8333-D997654BDD14}"/>
                </a:ext>
              </a:extLst>
            </p:cNvPr>
            <p:cNvSpPr/>
            <p:nvPr/>
          </p:nvSpPr>
          <p:spPr bwMode="auto">
            <a:xfrm>
              <a:off x="8190357" y="4823386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2" name="Cube 21">
              <a:extLst>
                <a:ext uri="{FF2B5EF4-FFF2-40B4-BE49-F238E27FC236}">
                  <a16:creationId xmlns="" xmlns:a16="http://schemas.microsoft.com/office/drawing/2014/main" id="{B00B6968-EC38-4174-A8F0-7E5ED247D771}"/>
                </a:ext>
              </a:extLst>
            </p:cNvPr>
            <p:cNvSpPr/>
            <p:nvPr/>
          </p:nvSpPr>
          <p:spPr bwMode="auto">
            <a:xfrm>
              <a:off x="8438450" y="4823386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3" name="Cube 22">
              <a:extLst>
                <a:ext uri="{FF2B5EF4-FFF2-40B4-BE49-F238E27FC236}">
                  <a16:creationId xmlns="" xmlns:a16="http://schemas.microsoft.com/office/drawing/2014/main" id="{05793B9A-953F-4A69-A6A2-25251CCCE22C}"/>
                </a:ext>
              </a:extLst>
            </p:cNvPr>
            <p:cNvSpPr/>
            <p:nvPr/>
          </p:nvSpPr>
          <p:spPr bwMode="auto">
            <a:xfrm>
              <a:off x="8686542" y="4823386"/>
              <a:ext cx="312386" cy="347828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EC1BBC5-3FCF-42F1-B9AB-307BE78AD98A}"/>
              </a:ext>
            </a:extLst>
          </p:cNvPr>
          <p:cNvSpPr txBox="1"/>
          <p:nvPr/>
        </p:nvSpPr>
        <p:spPr>
          <a:xfrm>
            <a:off x="1073930" y="2027890"/>
            <a:ext cx="758750" cy="216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 dirty="0" smtClean="0"/>
              <a:t>w</a:t>
            </a:r>
            <a:r>
              <a:rPr lang="en-US" sz="1050" dirty="0" smtClean="0"/>
              <a:t>=10sec</a:t>
            </a:r>
            <a:endParaRPr lang="en-US" sz="105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C829B67-D669-467A-9EC3-11B395D72530}"/>
              </a:ext>
            </a:extLst>
          </p:cNvPr>
          <p:cNvSpPr txBox="1"/>
          <p:nvPr/>
        </p:nvSpPr>
        <p:spPr>
          <a:xfrm rot="16260000">
            <a:off x="212905" y="2387608"/>
            <a:ext cx="1185631" cy="3776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 dirty="0"/>
              <a:t>Time</a:t>
            </a:r>
            <a:r>
              <a:rPr lang="en-US" sz="1050" dirty="0"/>
              <a:t> </a:t>
            </a:r>
            <a:endParaRPr lang="en-US" sz="1050" b="1" dirty="0"/>
          </a:p>
          <a:p>
            <a:pPr algn="ctr"/>
            <a:r>
              <a:rPr lang="en-US" sz="1050" b="1" dirty="0"/>
              <a:t>Windows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3209B55-DFDF-483E-986B-7D93B5F9BB32}"/>
              </a:ext>
            </a:extLst>
          </p:cNvPr>
          <p:cNvSpPr txBox="1"/>
          <p:nvPr/>
        </p:nvSpPr>
        <p:spPr>
          <a:xfrm>
            <a:off x="1082498" y="2399886"/>
            <a:ext cx="774674" cy="216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 dirty="0" smtClean="0"/>
              <a:t>w</a:t>
            </a:r>
            <a:r>
              <a:rPr lang="en-US" sz="1050" dirty="0" smtClean="0"/>
              <a:t>=1sec</a:t>
            </a:r>
            <a:endParaRPr lang="en-US" sz="1050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ECE6158-520C-4BC8-A511-98B4A6654465}"/>
              </a:ext>
            </a:extLst>
          </p:cNvPr>
          <p:cNvSpPr txBox="1"/>
          <p:nvPr/>
        </p:nvSpPr>
        <p:spPr>
          <a:xfrm>
            <a:off x="1086387" y="2778553"/>
            <a:ext cx="733346" cy="216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 dirty="0"/>
              <a:t>w</a:t>
            </a:r>
            <a:r>
              <a:rPr lang="en-US" sz="1050" dirty="0" smtClean="0"/>
              <a:t>=10ms</a:t>
            </a:r>
            <a:endParaRPr lang="en-US" sz="1050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A0E9296-725D-4CBE-AC6F-C89FA45A1E28}"/>
              </a:ext>
            </a:extLst>
          </p:cNvPr>
          <p:cNvSpPr txBox="1"/>
          <p:nvPr/>
        </p:nvSpPr>
        <p:spPr>
          <a:xfrm>
            <a:off x="110759" y="1606152"/>
            <a:ext cx="719135" cy="3776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000" tIns="27000" rIns="54000" bIns="27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 dirty="0"/>
              <a:t>Packet Stream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128607" y="1212295"/>
            <a:ext cx="23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i="1" dirty="0" smtClean="0">
                <a:solidFill>
                  <a:srgbClr val="373737"/>
                </a:solidFill>
              </a:rPr>
              <a:t>t</a:t>
            </a:r>
            <a:endParaRPr lang="en-CA" dirty="0">
              <a:solidFill>
                <a:srgbClr val="373737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27196" y="1212295"/>
            <a:ext cx="468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i="1" dirty="0" err="1">
                <a:solidFill>
                  <a:srgbClr val="373737"/>
                </a:solidFill>
              </a:rPr>
              <a:t>t</a:t>
            </a:r>
            <a:r>
              <a:rPr lang="en-CA" i="1" dirty="0" err="1" smtClean="0">
                <a:solidFill>
                  <a:srgbClr val="373737"/>
                </a:solidFill>
              </a:rPr>
              <a:t>+w</a:t>
            </a:r>
            <a:endParaRPr lang="en-CA" dirty="0">
              <a:solidFill>
                <a:srgbClr val="373737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53166" y="1467338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241130" y="1467338"/>
            <a:ext cx="0" cy="180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163278" y="3056598"/>
            <a:ext cx="3633866" cy="995781"/>
            <a:chOff x="4957419" y="2083579"/>
            <a:chExt cx="3633866" cy="995781"/>
          </a:xfrm>
        </p:grpSpPr>
        <p:grpSp>
          <p:nvGrpSpPr>
            <p:cNvPr id="31" name="Group 30"/>
            <p:cNvGrpSpPr/>
            <p:nvPr/>
          </p:nvGrpSpPr>
          <p:grpSpPr>
            <a:xfrm>
              <a:off x="5867834" y="2083579"/>
              <a:ext cx="839016" cy="646301"/>
              <a:chOff x="5867834" y="2083579"/>
              <a:chExt cx="839016" cy="646301"/>
            </a:xfrm>
          </p:grpSpPr>
          <p:sp>
            <p:nvSpPr>
              <p:cNvPr id="41" name="Cube 40">
                <a:extLst>
                  <a:ext uri="{FF2B5EF4-FFF2-40B4-BE49-F238E27FC236}">
                    <a16:creationId xmlns="" xmlns:a16="http://schemas.microsoft.com/office/drawing/2014/main" id="{D9E8BF58-9381-49EA-A38B-500C8FC4C0CD}"/>
                  </a:ext>
                </a:extLst>
              </p:cNvPr>
              <p:cNvSpPr/>
              <p:nvPr/>
            </p:nvSpPr>
            <p:spPr bwMode="auto">
              <a:xfrm>
                <a:off x="5867834" y="2369329"/>
                <a:ext cx="839016" cy="360551"/>
              </a:xfrm>
              <a:prstGeom prst="cub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err="1">
                    <a:solidFill>
                      <a:schemeClr val="bg1"/>
                    </a:solidFill>
                  </a:rPr>
                  <a:t>Src</a:t>
                </a:r>
                <a:r>
                  <a:rPr lang="en-US" sz="1050" dirty="0">
                    <a:solidFill>
                      <a:schemeClr val="bg1"/>
                    </a:solidFill>
                  </a:rPr>
                  <a:t> IP</a:t>
                </a: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="" xmlns:a16="http://schemas.microsoft.com/office/drawing/2014/main" id="{695A1AC5-0070-402D-9E3A-85D9BDCFD2E7}"/>
                  </a:ext>
                </a:extLst>
              </p:cNvPr>
              <p:cNvSpPr/>
              <p:nvPr/>
            </p:nvSpPr>
            <p:spPr bwMode="auto">
              <a:xfrm>
                <a:off x="5867834" y="2083579"/>
                <a:ext cx="839016" cy="360551"/>
              </a:xfrm>
              <a:prstGeom prst="cub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err="1">
                    <a:solidFill>
                      <a:schemeClr val="bg1"/>
                    </a:solidFill>
                  </a:rPr>
                  <a:t>Dst</a:t>
                </a:r>
                <a:r>
                  <a:rPr lang="en-US" sz="1050" dirty="0">
                    <a:solidFill>
                      <a:schemeClr val="bg1"/>
                    </a:solidFill>
                  </a:rPr>
                  <a:t> IP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6778245" y="2083579"/>
              <a:ext cx="839016" cy="646301"/>
              <a:chOff x="6778245" y="2076429"/>
              <a:chExt cx="839016" cy="646301"/>
            </a:xfrm>
          </p:grpSpPr>
          <p:sp>
            <p:nvSpPr>
              <p:cNvPr id="44" name="Cube 43">
                <a:extLst>
                  <a:ext uri="{FF2B5EF4-FFF2-40B4-BE49-F238E27FC236}">
                    <a16:creationId xmlns="" xmlns:a16="http://schemas.microsoft.com/office/drawing/2014/main" id="{F31C1CAC-436C-42D4-89D5-B4459C72503F}"/>
                  </a:ext>
                </a:extLst>
              </p:cNvPr>
              <p:cNvSpPr/>
              <p:nvPr/>
            </p:nvSpPr>
            <p:spPr bwMode="auto">
              <a:xfrm>
                <a:off x="6778245" y="2362179"/>
                <a:ext cx="839016" cy="360551"/>
              </a:xfrm>
              <a:prstGeom prst="cub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err="1">
                    <a:solidFill>
                      <a:schemeClr val="bg1"/>
                    </a:solidFill>
                  </a:rPr>
                  <a:t>Src</a:t>
                </a:r>
                <a:r>
                  <a:rPr lang="en-US" sz="1050" dirty="0">
                    <a:solidFill>
                      <a:schemeClr val="bg1"/>
                    </a:solidFill>
                  </a:rPr>
                  <a:t> IP</a:t>
                </a:r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="" xmlns:a16="http://schemas.microsoft.com/office/drawing/2014/main" id="{7B79E7A6-B0E0-4DA5-AA9E-547C0DEEBCAF}"/>
                  </a:ext>
                </a:extLst>
              </p:cNvPr>
              <p:cNvSpPr/>
              <p:nvPr/>
            </p:nvSpPr>
            <p:spPr bwMode="auto">
              <a:xfrm>
                <a:off x="6778245" y="2076429"/>
                <a:ext cx="839016" cy="360551"/>
              </a:xfrm>
              <a:prstGeom prst="cub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err="1">
                    <a:solidFill>
                      <a:schemeClr val="bg1"/>
                    </a:solidFill>
                  </a:rPr>
                  <a:t>Src</a:t>
                </a:r>
                <a:r>
                  <a:rPr lang="en-US" sz="1050" dirty="0">
                    <a:solidFill>
                      <a:schemeClr val="bg1"/>
                    </a:solidFill>
                  </a:rPr>
                  <a:t> </a:t>
                </a:r>
                <a:r>
                  <a:rPr lang="en-US" sz="1050" dirty="0" smtClean="0">
                    <a:solidFill>
                      <a:schemeClr val="bg1"/>
                    </a:solidFill>
                  </a:rPr>
                  <a:t>MAC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Cube 47">
              <a:extLst>
                <a:ext uri="{FF2B5EF4-FFF2-40B4-BE49-F238E27FC236}">
                  <a16:creationId xmlns="" xmlns:a16="http://schemas.microsoft.com/office/drawing/2014/main" id="{72D8F7DC-0806-420E-96CC-4875D1BF130D}"/>
                </a:ext>
              </a:extLst>
            </p:cNvPr>
            <p:cNvSpPr/>
            <p:nvPr/>
          </p:nvSpPr>
          <p:spPr bwMode="auto">
            <a:xfrm>
              <a:off x="4957419" y="2369329"/>
              <a:ext cx="839016" cy="360551"/>
            </a:xfrm>
            <a:prstGeom prst="cub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50" dirty="0" err="1">
                  <a:solidFill>
                    <a:schemeClr val="bg1"/>
                  </a:solidFill>
                </a:rPr>
                <a:t>Src</a:t>
              </a:r>
              <a:r>
                <a:rPr lang="en-US" sz="1050" dirty="0">
                  <a:solidFill>
                    <a:schemeClr val="bg1"/>
                  </a:solidFill>
                </a:rPr>
                <a:t> IP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692637" y="2083579"/>
              <a:ext cx="898648" cy="646301"/>
              <a:chOff x="7692637" y="2071678"/>
              <a:chExt cx="898648" cy="646301"/>
            </a:xfrm>
          </p:grpSpPr>
          <p:sp>
            <p:nvSpPr>
              <p:cNvPr id="74" name="Cube 73">
                <a:extLst>
                  <a:ext uri="{FF2B5EF4-FFF2-40B4-BE49-F238E27FC236}">
                    <a16:creationId xmlns="" xmlns:a16="http://schemas.microsoft.com/office/drawing/2014/main" id="{F31C1CAC-436C-42D4-89D5-B4459C72503F}"/>
                  </a:ext>
                </a:extLst>
              </p:cNvPr>
              <p:cNvSpPr/>
              <p:nvPr/>
            </p:nvSpPr>
            <p:spPr bwMode="auto">
              <a:xfrm>
                <a:off x="7692637" y="2357428"/>
                <a:ext cx="898648" cy="360551"/>
              </a:xfrm>
              <a:prstGeom prst="cube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err="1">
                    <a:solidFill>
                      <a:schemeClr val="bg1"/>
                    </a:solidFill>
                  </a:rPr>
                  <a:t>Src</a:t>
                </a:r>
                <a:r>
                  <a:rPr lang="en-US" sz="1050" dirty="0">
                    <a:solidFill>
                      <a:schemeClr val="bg1"/>
                    </a:solidFill>
                  </a:rPr>
                  <a:t> Socket</a:t>
                </a: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="" xmlns:a16="http://schemas.microsoft.com/office/drawing/2014/main" id="{7B79E7A6-B0E0-4DA5-AA9E-547C0DEEBCAF}"/>
                  </a:ext>
                </a:extLst>
              </p:cNvPr>
              <p:cNvSpPr/>
              <p:nvPr/>
            </p:nvSpPr>
            <p:spPr bwMode="auto">
              <a:xfrm>
                <a:off x="7692637" y="2071678"/>
                <a:ext cx="898648" cy="360551"/>
              </a:xfrm>
              <a:prstGeom prst="cube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54000" tIns="27000" rIns="54864" bIns="27432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50" dirty="0" err="1">
                    <a:solidFill>
                      <a:schemeClr val="bg1"/>
                    </a:solidFill>
                  </a:rPr>
                  <a:t>Dst</a:t>
                </a:r>
                <a:r>
                  <a:rPr lang="en-US" sz="1050" dirty="0">
                    <a:solidFill>
                      <a:schemeClr val="bg1"/>
                    </a:solidFill>
                  </a:rPr>
                  <a:t> Socket</a:t>
                </a: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6163051" y="2771583"/>
              <a:ext cx="1401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b="1" dirty="0"/>
                <a:t>Aggregation</a:t>
              </a:r>
              <a:r>
                <a:rPr lang="en-CA" b="1" i="1" dirty="0" smtClean="0">
                  <a:solidFill>
                    <a:srgbClr val="373737"/>
                  </a:solidFill>
                </a:rPr>
                <a:t> </a:t>
              </a:r>
              <a:r>
                <a:rPr lang="en-CA" sz="1050" b="1" dirty="0"/>
                <a:t>levels</a:t>
              </a:r>
            </a:p>
          </p:txBody>
        </p:sp>
      </p:grpSp>
      <p:sp>
        <p:nvSpPr>
          <p:cNvPr id="78" name="Bent Arrow 77"/>
          <p:cNvSpPr/>
          <p:nvPr/>
        </p:nvSpPr>
        <p:spPr>
          <a:xfrm rot="5400000">
            <a:off x="5774398" y="1443863"/>
            <a:ext cx="752002" cy="2024802"/>
          </a:xfrm>
          <a:prstGeom prst="bentArrow">
            <a:avLst>
              <a:gd name="adj1" fmla="val 18744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9" name="Bent Arrow 78"/>
          <p:cNvSpPr/>
          <p:nvPr/>
        </p:nvSpPr>
        <p:spPr>
          <a:xfrm rot="10800000">
            <a:off x="5137999" y="4127947"/>
            <a:ext cx="1940133" cy="870635"/>
          </a:xfrm>
          <a:prstGeom prst="bentArrow">
            <a:avLst>
              <a:gd name="adj1" fmla="val 18744"/>
              <a:gd name="adj2" fmla="val 25000"/>
              <a:gd name="adj3" fmla="val 25000"/>
              <a:gd name="adj4" fmla="val 43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3825" y="6626426"/>
            <a:ext cx="8948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* </a:t>
            </a:r>
            <a:r>
              <a:rPr lang="en-CA" sz="1000" dirty="0"/>
              <a:t>Y. </a:t>
            </a:r>
            <a:r>
              <a:rPr lang="en-CA" sz="1000" dirty="0" err="1" smtClean="0"/>
              <a:t>Mirsky</a:t>
            </a:r>
            <a:r>
              <a:rPr lang="en-CA" sz="1000" dirty="0"/>
              <a:t> </a:t>
            </a:r>
            <a:r>
              <a:rPr lang="en-CA" sz="1000" dirty="0" smtClean="0"/>
              <a:t>et al., </a:t>
            </a:r>
            <a:r>
              <a:rPr lang="en-CA" sz="1000" dirty="0"/>
              <a:t>“</a:t>
            </a:r>
            <a:r>
              <a:rPr lang="en-CA" sz="1000" dirty="0" err="1"/>
              <a:t>Kitsune</a:t>
            </a:r>
            <a:r>
              <a:rPr lang="en-CA" sz="1000" dirty="0"/>
              <a:t>: </a:t>
            </a:r>
            <a:r>
              <a:rPr lang="en-CA" sz="1000" dirty="0" smtClean="0"/>
              <a:t>An Ensemble </a:t>
            </a:r>
            <a:r>
              <a:rPr lang="en-CA" sz="1000" dirty="0"/>
              <a:t>of </a:t>
            </a:r>
            <a:r>
              <a:rPr lang="en-CA" sz="1000" dirty="0" err="1"/>
              <a:t>Autoencoders</a:t>
            </a:r>
            <a:r>
              <a:rPr lang="en-CA" sz="1000" dirty="0"/>
              <a:t> for Online Network Intrusion Detection</a:t>
            </a:r>
            <a:r>
              <a:rPr lang="en-CA" sz="1000" dirty="0" smtClean="0"/>
              <a:t>,” NDSS, 5(2), February</a:t>
            </a:r>
            <a:r>
              <a:rPr lang="en-CA" sz="1000" dirty="0"/>
              <a:t>, 2018.</a:t>
            </a:r>
            <a:r>
              <a:rPr lang="en-CA" sz="1000" dirty="0" smtClean="0"/>
              <a:t> 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0067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uild="p"/>
      <p:bldP spid="78" grpId="0" animBg="1"/>
      <p:bldP spid="79" grpId="0" animBg="1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Anomaly Detector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Autoencoder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Reconstruction error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742" y="1763591"/>
            <a:ext cx="4071633" cy="3012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847" y="5390444"/>
            <a:ext cx="37814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UofWaterloo_WhiteBkgrd">
  <a:themeElements>
    <a:clrScheme name="Waterloo2016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ofWaterloo_WhiteBkgrd">
  <a:themeElements>
    <a:clrScheme name="Waterloo2016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5814</TotalTime>
  <Words>596</Words>
  <Application>Microsoft Office PowerPoint</Application>
  <PresentationFormat>On-screen Show (4:3)</PresentationFormat>
  <Paragraphs>163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Impact</vt:lpstr>
      <vt:lpstr>Century</vt:lpstr>
      <vt:lpstr>Georgia</vt:lpstr>
      <vt:lpstr>Verdana</vt:lpstr>
      <vt:lpstr>Calibri</vt:lpstr>
      <vt:lpstr>Biome Light</vt:lpstr>
      <vt:lpstr>Ericsson Hilda Light</vt:lpstr>
      <vt:lpstr>Noto Sans Symbols</vt:lpstr>
      <vt:lpstr>Arial</vt:lpstr>
      <vt:lpstr>Ericsson Hilda</vt:lpstr>
      <vt:lpstr>UofWaterloo_WhiteBkgrd</vt:lpstr>
      <vt:lpstr>1_UofWaterloo_WhiteBkgrd</vt:lpstr>
      <vt:lpstr>Time-based Anomaly Detection using Autoencoder</vt:lpstr>
      <vt:lpstr>Outline</vt:lpstr>
      <vt:lpstr>MOTIVATION &amp; CONTRIBUTIONS</vt:lpstr>
      <vt:lpstr>Motivation</vt:lpstr>
      <vt:lpstr>Contributions</vt:lpstr>
      <vt:lpstr>SYSTEM OVERVIEW</vt:lpstr>
      <vt:lpstr>Components</vt:lpstr>
      <vt:lpstr>Feature Extractor*</vt:lpstr>
      <vt:lpstr>Anomaly Detector</vt:lpstr>
      <vt:lpstr>Anomaly Detector</vt:lpstr>
      <vt:lpstr>DATASET &amp; METRICS</vt:lpstr>
      <vt:lpstr>CICDDoS2019 Dataset*</vt:lpstr>
      <vt:lpstr>Evaluation Metrics</vt:lpstr>
      <vt:lpstr>EXPERIMENTS</vt:lpstr>
      <vt:lpstr>Flow-based Anomaly Detection</vt:lpstr>
      <vt:lpstr>Time-based Anomaly Detection</vt:lpstr>
      <vt:lpstr>Time-based Anomaly Detection</vt:lpstr>
      <vt:lpstr>Time-based Anomaly Detection</vt:lpstr>
      <vt:lpstr>Time-based Anomaly Detection</vt:lpstr>
      <vt:lpstr>Time-based Anomaly Detection</vt:lpstr>
      <vt:lpstr>FUTURE DIRECTIONS</vt:lpstr>
      <vt:lpstr>Future Directions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Ericsson CRD Securing Cloud-Radio Access Networks</dc:title>
  <dc:creator>Ali</dc:creator>
  <cp:lastModifiedBy>Mohammad Ali Salahuddin</cp:lastModifiedBy>
  <cp:revision>278</cp:revision>
  <cp:lastPrinted>2021-06-09T17:26:43Z</cp:lastPrinted>
  <dcterms:modified xsi:type="dcterms:W3CDTF">2021-06-09T17:27:04Z</dcterms:modified>
</cp:coreProperties>
</file>