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61" r:id="rId3"/>
    <p:sldId id="257" r:id="rId4"/>
    <p:sldId id="260" r:id="rId5"/>
    <p:sldId id="262" r:id="rId6"/>
    <p:sldId id="280" r:id="rId7"/>
    <p:sldId id="266" r:id="rId8"/>
    <p:sldId id="281" r:id="rId9"/>
    <p:sldId id="272" r:id="rId10"/>
    <p:sldId id="282" r:id="rId11"/>
    <p:sldId id="267" r:id="rId12"/>
    <p:sldId id="271" r:id="rId13"/>
    <p:sldId id="283" r:id="rId14"/>
    <p:sldId id="270" r:id="rId15"/>
    <p:sldId id="269" r:id="rId16"/>
    <p:sldId id="265" r:id="rId17"/>
    <p:sldId id="284" r:id="rId18"/>
    <p:sldId id="279"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C9A28B-29AD-47C5-BA68-F79F0DDD6AEB}">
          <p14:sldIdLst>
            <p14:sldId id="256"/>
            <p14:sldId id="261"/>
            <p14:sldId id="257"/>
            <p14:sldId id="260"/>
            <p14:sldId id="262"/>
            <p14:sldId id="280"/>
            <p14:sldId id="266"/>
            <p14:sldId id="281"/>
            <p14:sldId id="272"/>
            <p14:sldId id="282"/>
            <p14:sldId id="267"/>
            <p14:sldId id="271"/>
            <p14:sldId id="283"/>
            <p14:sldId id="270"/>
            <p14:sldId id="269"/>
            <p14:sldId id="265"/>
            <p14:sldId id="284"/>
            <p14:sldId id="279"/>
            <p14:sldId id="274"/>
            <p14:sldId id="275"/>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oy Saha" initials="NS" lastIdx="8" clrIdx="0">
    <p:extLst>
      <p:ext uri="{19B8F6BF-5375-455C-9EA6-DF929625EA0E}">
        <p15:presenceInfo xmlns:p15="http://schemas.microsoft.com/office/powerpoint/2012/main" userId="Niloy Saha" providerId="None"/>
      </p:ext>
    </p:extLst>
  </p:cmAuthor>
  <p:cmAuthor id="2" name="Alexander James" initials="AJ" lastIdx="1" clrIdx="1">
    <p:extLst>
      <p:ext uri="{19B8F6BF-5375-455C-9EA6-DF929625EA0E}">
        <p15:presenceInfo xmlns:p15="http://schemas.microsoft.com/office/powerpoint/2012/main" userId="S::a39james@uwaterloo.ca::de0310e1-e16f-4c15-aed6-f3ebc17e4b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FFFBC-C40E-4AC7-BDA3-1AF84A9A3DF6}" v="2" dt="2021-08-23T14:49:20.785"/>
    <p1510:client id="{96C52E6F-82FE-7E4F-7296-34490F58FC4E}" v="5" dt="2021-08-23T14:43:14.991"/>
    <p1510:client id="{D58395CC-F3DD-E650-EE31-86842C3325A2}" v="3" dt="2021-08-23T16:04:33.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590" autoAdjust="0"/>
  </p:normalViewPr>
  <p:slideViewPr>
    <p:cSldViewPr snapToGrid="0">
      <p:cViewPr varScale="1">
        <p:scale>
          <a:sx n="27" d="100"/>
          <a:sy n="27" d="100"/>
        </p:scale>
        <p:origin x="23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4A226-E717-4586-BDEE-43171A2C8846}" type="datetimeFigureOut">
              <a:rPr lang="en-US" smtClean="0"/>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7C869-735A-4FE7-8D5A-CCF4316584DB}" type="slidenum">
              <a:rPr lang="en-US" smtClean="0"/>
              <a:t>‹#›</a:t>
            </a:fld>
            <a:endParaRPr lang="en-US"/>
          </a:p>
        </p:txBody>
      </p:sp>
    </p:spTree>
    <p:extLst>
      <p:ext uri="{BB962C8B-B14F-4D97-AF65-F5344CB8AC3E}">
        <p14:creationId xmlns:p14="http://schemas.microsoft.com/office/powerpoint/2010/main" val="209702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a:latin typeface="LinLibertineT"/>
              </a:rPr>
              <a:t>We’ll present our vision for closed-loop service orchestration and network management of 5G and beyond mobile networks. We also discuss some of the open challenges in realizing this vision.</a:t>
            </a:r>
            <a:endParaRPr lang="en-US"/>
          </a:p>
        </p:txBody>
      </p:sp>
      <p:sp>
        <p:nvSpPr>
          <p:cNvPr id="4" name="Slide Number Placeholder 3"/>
          <p:cNvSpPr>
            <a:spLocks noGrp="1"/>
          </p:cNvSpPr>
          <p:nvPr>
            <p:ph type="sldNum" sz="quarter" idx="5"/>
          </p:nvPr>
        </p:nvSpPr>
        <p:spPr/>
        <p:txBody>
          <a:bodyPr/>
          <a:lstStyle/>
          <a:p>
            <a:fld id="{D9D7C869-735A-4FE7-8D5A-CCF4316584DB}" type="slidenum">
              <a:rPr lang="en-US" smtClean="0"/>
              <a:t>1</a:t>
            </a:fld>
            <a:endParaRPr lang="en-US"/>
          </a:p>
        </p:txBody>
      </p:sp>
    </p:spTree>
    <p:extLst>
      <p:ext uri="{BB962C8B-B14F-4D97-AF65-F5344CB8AC3E}">
        <p14:creationId xmlns:p14="http://schemas.microsoft.com/office/powerpoint/2010/main" val="129104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baseline="0" dirty="0">
                <a:solidFill>
                  <a:srgbClr val="333333"/>
                </a:solidFill>
                <a:latin typeface="Poppins-Light"/>
              </a:rPr>
              <a:t>Legacy RAN solutions make use of closed-box functions and proprietary interfaces, which makes it difficult to flexibly control radio resources and impedes the realization of E2E slicing. </a:t>
            </a:r>
          </a:p>
          <a:p>
            <a:pPr marL="171450" indent="-171450">
              <a:buFont typeface="Arial" panose="020B0604020202020204" pitchFamily="34" charset="0"/>
              <a:buChar char="•"/>
            </a:pPr>
            <a:r>
              <a:rPr lang="en-US" sz="1200" b="0" i="0" u="none" strike="noStrike" baseline="0" dirty="0">
                <a:solidFill>
                  <a:srgbClr val="333333"/>
                </a:solidFill>
                <a:latin typeface="Poppins-Light"/>
              </a:rPr>
              <a:t>Due to this, our vision of closed loop automation in 5G and beyond leverages the Open RAN paradigm, and leverages open interfaces between the CU, DU and RU and the Radio Intelligence Controller.</a:t>
            </a:r>
          </a:p>
          <a:p>
            <a:pPr marL="171450" indent="-171450">
              <a:buFont typeface="Arial" panose="020B0604020202020204" pitchFamily="34" charset="0"/>
              <a:buChar char="•"/>
            </a:pPr>
            <a:endParaRPr lang="en-US" sz="1200" b="0" i="0" u="none" strike="noStrike" baseline="0" dirty="0">
              <a:solidFill>
                <a:srgbClr val="333333"/>
              </a:solidFill>
              <a:latin typeface="Poppins-Light"/>
            </a:endParaRPr>
          </a:p>
          <a:p>
            <a:pPr marL="171450" indent="-171450">
              <a:buFont typeface="Arial" panose="020B0604020202020204" pitchFamily="34" charset="0"/>
              <a:buChar char="•"/>
            </a:pPr>
            <a:r>
              <a:rPr lang="en-US" sz="1200" b="0" i="0" u="none" strike="noStrike" baseline="0" dirty="0">
                <a:solidFill>
                  <a:srgbClr val="333333"/>
                </a:solidFill>
                <a:latin typeface="Poppins-Light"/>
              </a:rPr>
              <a:t>The Radio intelligence controller provides the flexibility to leverage RAN metrics collected by the monitoring to deploy AI/ML based models for intelligent management and orchestration of the RAN.</a:t>
            </a:r>
          </a:p>
          <a:p>
            <a:pPr marL="171450" indent="-171450">
              <a:buFont typeface="Arial" panose="020B0604020202020204" pitchFamily="34" charset="0"/>
              <a:buChar char="•"/>
            </a:pPr>
            <a:endParaRPr lang="en-US" sz="1200" b="0" i="0" u="none" strike="noStrike" baseline="0" dirty="0">
              <a:solidFill>
                <a:srgbClr val="333333"/>
              </a:solidFill>
              <a:latin typeface="Poppins-Light"/>
            </a:endParaRPr>
          </a:p>
          <a:p>
            <a:pPr marL="171450" indent="-171450">
              <a:buFont typeface="Arial" panose="020B0604020202020204" pitchFamily="34" charset="0"/>
              <a:buChar char="•"/>
            </a:pPr>
            <a:r>
              <a:rPr lang="en-US" sz="1200" b="0" i="0" u="none" strike="noStrike" baseline="0" dirty="0">
                <a:solidFill>
                  <a:srgbClr val="333333"/>
                </a:solidFill>
                <a:latin typeface="Poppins-Light"/>
              </a:rPr>
              <a:t>There are two main control loops in the radio intelligence controller.</a:t>
            </a:r>
          </a:p>
          <a:p>
            <a:pPr marL="628650" lvl="1" indent="-171450">
              <a:buFont typeface="Arial" panose="020B0604020202020204" pitchFamily="34" charset="0"/>
              <a:buChar char="•"/>
            </a:pPr>
            <a:r>
              <a:rPr lang="en-US" sz="1200" b="0" i="0" u="none" strike="noStrike" baseline="0" dirty="0">
                <a:solidFill>
                  <a:srgbClr val="333333"/>
                </a:solidFill>
                <a:latin typeface="Poppins-Light"/>
              </a:rPr>
              <a:t>A near real-time loop that operates in timescales of 10ms to 1 sec. The near real-time RIC is co-located with the CU and performs many of the Radio Resource Management (RRM) tasks that are carried out by traditional </a:t>
            </a:r>
            <a:r>
              <a:rPr lang="en-US" sz="1200" b="0" i="0" u="none" strike="noStrike" baseline="0" dirty="0" err="1">
                <a:solidFill>
                  <a:srgbClr val="333333"/>
                </a:solidFill>
                <a:latin typeface="Poppins-Light"/>
              </a:rPr>
              <a:t>eNBs</a:t>
            </a:r>
            <a:r>
              <a:rPr lang="en-US" sz="1200" b="0" i="0" u="none" strike="noStrike" baseline="0" dirty="0">
                <a:solidFill>
                  <a:srgbClr val="333333"/>
                </a:solidFill>
                <a:latin typeface="Poppins-Light"/>
              </a:rPr>
              <a:t> and </a:t>
            </a:r>
            <a:r>
              <a:rPr lang="en-US" sz="1200" b="0" i="0" u="none" strike="noStrike" baseline="0" dirty="0" err="1">
                <a:solidFill>
                  <a:srgbClr val="333333"/>
                </a:solidFill>
                <a:latin typeface="Poppins-Light"/>
              </a:rPr>
              <a:t>gNBs</a:t>
            </a:r>
            <a:r>
              <a:rPr lang="en-US" sz="1200" b="0" i="0" u="none" strike="noStrike" baseline="0" dirty="0">
                <a:solidFill>
                  <a:srgbClr val="333333"/>
                </a:solidFill>
                <a:latin typeface="Poppins-Light"/>
              </a:rPr>
              <a:t>. The near real time RIC leverages </a:t>
            </a:r>
            <a:r>
              <a:rPr lang="en-US" sz="1800" b="0" i="0" u="none" strike="noStrike" baseline="0" dirty="0">
                <a:latin typeface="LinLibertineT"/>
              </a:rPr>
              <a:t>embedded AI algorithms to carry out more nuanced tasks, such as UE-centric QoS management</a:t>
            </a:r>
          </a:p>
          <a:p>
            <a:pPr marL="457200" lvl="1" indent="0">
              <a:buFont typeface="Arial" panose="020B0604020202020204" pitchFamily="34" charset="0"/>
              <a:buNone/>
            </a:pPr>
            <a:endParaRPr lang="en-US" sz="1200" b="0" i="0" u="none" strike="noStrike" baseline="0" dirty="0">
              <a:solidFill>
                <a:srgbClr val="333333"/>
              </a:solidFill>
              <a:latin typeface="Poppins-Light"/>
            </a:endParaRPr>
          </a:p>
          <a:p>
            <a:pPr marL="628650" lvl="1" indent="-171450">
              <a:buFont typeface="Arial" panose="020B0604020202020204" pitchFamily="34" charset="0"/>
              <a:buChar char="•"/>
            </a:pPr>
            <a:r>
              <a:rPr lang="en-US" sz="1200" b="0" i="0" u="none" strike="noStrike" baseline="0" dirty="0">
                <a:solidFill>
                  <a:srgbClr val="333333"/>
                </a:solidFill>
                <a:latin typeface="Poppins-Light"/>
              </a:rPr>
              <a:t>A non real-time loop that operates in timescales of greater than 1 sec. </a:t>
            </a:r>
            <a:br>
              <a:rPr lang="en-US" sz="1200" b="0" i="0" u="none" strike="noStrike" baseline="0" dirty="0">
                <a:solidFill>
                  <a:srgbClr val="333333"/>
                </a:solidFill>
                <a:latin typeface="Poppins-Light"/>
              </a:rPr>
            </a:br>
            <a:r>
              <a:rPr lang="en-US" sz="1200" b="0" i="0" u="none" strike="noStrike" baseline="0" dirty="0">
                <a:solidFill>
                  <a:srgbClr val="333333"/>
                </a:solidFill>
                <a:latin typeface="Poppins-Light"/>
              </a:rPr>
              <a:t>The non real-time RIC interacts with the near real-time RIC to apply policy and configuration that influences the behavior of the RAN. Policy and configuration could include new applications developed in-house by Telecom operators or by third-parties. It is also envisioned that the non </a:t>
            </a:r>
            <a:r>
              <a:rPr lang="en-US" sz="1200" b="0" i="0" u="none" strike="noStrike" baseline="0" dirty="0" err="1">
                <a:solidFill>
                  <a:srgbClr val="333333"/>
                </a:solidFill>
                <a:latin typeface="Poppins-Light"/>
              </a:rPr>
              <a:t>realtime</a:t>
            </a:r>
            <a:r>
              <a:rPr lang="en-US" sz="1200" b="0" i="0" u="none" strike="noStrike" baseline="0" dirty="0">
                <a:solidFill>
                  <a:srgbClr val="333333"/>
                </a:solidFill>
                <a:latin typeface="Poppins-Light"/>
              </a:rPr>
              <a:t> RIC will host RAN analytics and model training, with the trained models and analytic insights deployed to the near real-time RIC to realize the policy defined by the network tenants.</a:t>
            </a:r>
          </a:p>
          <a:p>
            <a:pPr marL="0" indent="0">
              <a:buFont typeface="Arial" panose="020B0604020202020204" pitchFamily="34" charset="0"/>
              <a:buNone/>
            </a:pPr>
            <a:endParaRPr lang="en-US" sz="1200" b="0" i="0" u="none" strike="noStrike" baseline="0" dirty="0">
              <a:solidFill>
                <a:srgbClr val="333333"/>
              </a:solidFill>
              <a:latin typeface="Poppins-Light"/>
            </a:endParaRPr>
          </a:p>
          <a:p>
            <a:pPr marL="0" indent="0">
              <a:buFont typeface="Arial" panose="020B0604020202020204" pitchFamily="34" charset="0"/>
              <a:buNone/>
            </a:pPr>
            <a:endParaRPr lang="en-US" sz="1200" b="0" i="0" u="none" strike="noStrike" baseline="0" dirty="0">
              <a:solidFill>
                <a:srgbClr val="333333"/>
              </a:solidFill>
              <a:latin typeface="Poppins-Light"/>
            </a:endParaRPr>
          </a:p>
          <a:p>
            <a:pPr marL="285750" indent="-285750" algn="l">
              <a:buFont typeface="Arial" panose="020B0604020202020204" pitchFamily="34" charset="0"/>
              <a:buChar char="•"/>
            </a:pPr>
            <a:r>
              <a:rPr lang="en-US" sz="1800" b="0" i="0" u="none" strike="noStrike" baseline="0" dirty="0">
                <a:latin typeface="LinLibertineT"/>
              </a:rPr>
              <a:t>Overall the Radio Intelligence Controller is a crucial component to realize a flexible, </a:t>
            </a:r>
            <a:r>
              <a:rPr lang="en-US" sz="1800" b="0" i="0" u="none" strike="noStrike" baseline="0" dirty="0" err="1">
                <a:latin typeface="LinLibertineT"/>
              </a:rPr>
              <a:t>softwarized</a:t>
            </a:r>
            <a:r>
              <a:rPr lang="en-US" sz="1800" b="0" i="0" u="none" strike="noStrike" baseline="0" dirty="0">
                <a:latin typeface="LinLibertineT"/>
              </a:rPr>
              <a:t> RAN that provides the interfaces necessary to create on-demand E2E network slices</a:t>
            </a: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D9D7C869-735A-4FE7-8D5A-CCF4316584DB}" type="slidenum">
              <a:rPr lang="en-US" smtClean="0"/>
              <a:t>14</a:t>
            </a:fld>
            <a:endParaRPr lang="en-US"/>
          </a:p>
        </p:txBody>
      </p:sp>
    </p:spTree>
    <p:extLst>
      <p:ext uri="{BB962C8B-B14F-4D97-AF65-F5344CB8AC3E}">
        <p14:creationId xmlns:p14="http://schemas.microsoft.com/office/powerpoint/2010/main" val="192031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indent="-171450">
              <a:buFont typeface="Arial"/>
              <a:buChar char="•"/>
            </a:pPr>
            <a:r>
              <a:rPr lang="en-US" dirty="0">
                <a:cs typeface="Calibri"/>
              </a:rPr>
              <a:t>The NF orchestrator is the counterpart to the VIM in the ETSI NFV infrastructure</a:t>
            </a:r>
          </a:p>
          <a:p>
            <a:pPr marL="171450" indent="-171450">
              <a:buFont typeface="Arial"/>
              <a:buChar char="•"/>
            </a:pPr>
            <a:r>
              <a:rPr lang="en-US" dirty="0">
                <a:cs typeface="Calibri"/>
              </a:rPr>
              <a:t>Primary responsibility of the NF Orchestrator is the management of the NFV infrastructure. This includes the compute, storage and networking resources that constitute the NFVI.</a:t>
            </a:r>
          </a:p>
          <a:p>
            <a:pPr marL="171450" indent="-171450">
              <a:buFont typeface="Arial"/>
              <a:buChar char="•"/>
            </a:pPr>
            <a:r>
              <a:rPr lang="en-US" dirty="0">
                <a:cs typeface="Calibri"/>
              </a:rPr>
              <a:t>Provisions resources on request from the slice orchestrator, providing a NBI for resource allocation and management.  </a:t>
            </a:r>
          </a:p>
        </p:txBody>
      </p:sp>
      <p:sp>
        <p:nvSpPr>
          <p:cNvPr id="4" name="Slide Number Placeholder 3"/>
          <p:cNvSpPr>
            <a:spLocks noGrp="1"/>
          </p:cNvSpPr>
          <p:nvPr>
            <p:ph type="sldNum" sz="quarter" idx="5"/>
          </p:nvPr>
        </p:nvSpPr>
        <p:spPr/>
        <p:txBody>
          <a:bodyPr/>
          <a:lstStyle/>
          <a:p>
            <a:fld id="{D9D7C869-735A-4FE7-8D5A-CCF4316584DB}" type="slidenum">
              <a:rPr lang="en-US" smtClean="0"/>
              <a:t>15</a:t>
            </a:fld>
            <a:endParaRPr lang="en-US"/>
          </a:p>
        </p:txBody>
      </p:sp>
    </p:spTree>
    <p:extLst>
      <p:ext uri="{BB962C8B-B14F-4D97-AF65-F5344CB8AC3E}">
        <p14:creationId xmlns:p14="http://schemas.microsoft.com/office/powerpoint/2010/main" val="322848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a:latin typeface="LinLibertineT"/>
              </a:rPr>
              <a:t>Map the high-level slice QoS requirements into appropriate infrastructure resource requirements, including RAN and core NF requirements. Representing resource needs as a function of slice QoS requirements is non-trivial, since their relationship is not linear and various factors such as network condition, the level of isolation between slices, and traffic load influence the perceived QoS for end users.</a:t>
            </a:r>
          </a:p>
          <a:p>
            <a:pPr marL="0" indent="0" algn="l">
              <a:buFont typeface="Arial" panose="020B0604020202020204" pitchFamily="34" charset="0"/>
              <a:buNone/>
            </a:pPr>
            <a:endParaRPr lang="en-US" sz="1800" b="0" i="0" u="none" strike="noStrike" baseline="0">
              <a:latin typeface="LinLibertine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RAN disaggregation and the </a:t>
            </a:r>
            <a:r>
              <a:rPr lang="en-US" err="1"/>
              <a:t>softwarization</a:t>
            </a:r>
            <a:r>
              <a:rPr lang="en-US"/>
              <a:t> of the RAN NFs opens the possibility of employing different functional splits in the RAN. Open-interfaces and embedded intelligence can enable AI/ML-driven dynamic function splitting, where RAN NFs are split between the CU and DU depending on the traffic type. This enables different functional splits for different slices, allowing the network to be tailored to support specific use-cases. Orchestrating disaggregated NFs is challenging considering the need for highly flexible traffic steering solutions in the </a:t>
            </a:r>
            <a:r>
              <a:rPr lang="en-US" err="1"/>
              <a:t>midhaul</a:t>
            </a:r>
            <a:r>
              <a:rPr lang="en-US"/>
              <a:t> and backhaul segments. In this context, a better understanding of the appropriate functional splits for various slices is needed, which is adapted to the requirements of different use-cases and the limitations of transport delay budget and bandwidth.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Contemporary slice orchestration solutions usually over-provision resources to circumvent worst-case network behaviors or to accommodate peak traffic demand. Such over-provisioning results in inefficient use of resources and blocking of future network slices. A possible solution to this is to adapt orchestration decision from time-to-time by taking advantage of data-driven predictive models and the QoS requirements of the slices.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285750" indent="-2857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9D7C869-735A-4FE7-8D5A-CCF4316584DB}" type="slidenum">
              <a:rPr lang="en-US" smtClean="0"/>
              <a:t>16</a:t>
            </a:fld>
            <a:endParaRPr lang="en-US"/>
          </a:p>
        </p:txBody>
      </p:sp>
    </p:spTree>
    <p:extLst>
      <p:ext uri="{BB962C8B-B14F-4D97-AF65-F5344CB8AC3E}">
        <p14:creationId xmlns:p14="http://schemas.microsoft.com/office/powerpoint/2010/main" val="295999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key challenge in KPI monitoring is the non-trivial difficulty in computing these KPIs for E2E network slices. Many of these KPIs are composite, i.e., require measuring multiple infrastructure and NF related metrics for computing their values. A detailed understanding of how different infrastructure and NF related metrics impact the network slice KPIs is needed. Traditional polling-based approaches work at coarse time granularity that may be inadequate for providing service assurance to mission critical URLLC services. More recently, push-based streaming telemetry is gaining traction in both academia and industry because of its capability to stream network telemetry data directly from the devices to the collection and analysis engines in near </a:t>
            </a:r>
            <a:r>
              <a:rPr lang="en-US" dirty="0" err="1"/>
              <a:t>realtime</a:t>
            </a:r>
            <a:r>
              <a:rPr lang="en-US" dirty="0"/>
              <a:t>. However, push-based telemetry comes with a tradeoff among overhead and accuracy which must be thoroughly investigated.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Predictive maintenance of network equipment is an alternate to scheduled or periodic maintenance, which can minimize downtime and maintenance costs. Prediction models for network equipment failures give early notification of events (e.g., link/device failure) that may lead to performance degradation (e.g., QoS violations) and help in taking preventive measures (e.g., reroute traffic, migrate NFs)</a:t>
            </a:r>
            <a:br>
              <a:rPr lang="en-US" dirty="0"/>
            </a:br>
            <a:r>
              <a:rPr lang="en-US" dirty="0"/>
              <a:t>A key challenge in this aspect is the collection and labeling of network operational data. In operational networks, device logs are typically collected without any labels and often miss failure data. Consequently, it becomes difficult to associate failures and alerts from network equipment to their physical meaning.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Identification of faults and performance degradation is crucial to ensure the QoS requirements for E2E slices in 5G and beyond mobile networks. Once a fault or a performance degradation has been identified, it is quintessential to localize its root cause, by isolating alarms and extract meaningful dependencies between them, which leads to subsequent stages of mitigation and healing. With the complexity of 5G and beyond networks, it is impractical to hand-craft if-this-then-that policies for triggering mitigation workflow in the face of failures. In this context, Reinforcement Learning is a promising approach for enabling networks to learn the best mitigation workflow for different scenarios over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D7C869-735A-4FE7-8D5A-CCF4316584DB}" type="slidenum">
              <a:rPr lang="en-US" smtClean="0"/>
              <a:t>17</a:t>
            </a:fld>
            <a:endParaRPr lang="en-US"/>
          </a:p>
        </p:txBody>
      </p:sp>
    </p:spTree>
    <p:extLst>
      <p:ext uri="{BB962C8B-B14F-4D97-AF65-F5344CB8AC3E}">
        <p14:creationId xmlns:p14="http://schemas.microsoft.com/office/powerpoint/2010/main" val="1661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a:p>
            <a:pPr marL="171450" indent="-171450">
              <a:buFont typeface="Arial" panose="020B0604020202020204" pitchFamily="34" charset="0"/>
              <a:buChar char="•"/>
            </a:pPr>
            <a:r>
              <a:rPr lang="en-US"/>
              <a:t>The 5th Generation (5G) mobile networks are poised to support a wide range of services that go well beyond traditional voice and data.</a:t>
            </a:r>
          </a:p>
          <a:p>
            <a:pPr marL="171450" indent="-171450">
              <a:buFont typeface="Arial" panose="020B0604020202020204" pitchFamily="34" charset="0"/>
              <a:buChar char="•"/>
            </a:pPr>
            <a:r>
              <a:rPr lang="en-US"/>
              <a:t>5G services are mainly classified into 3 types.</a:t>
            </a:r>
          </a:p>
          <a:p>
            <a:pPr marL="628650" lvl="1" indent="-171450">
              <a:buFont typeface="Arial" panose="020B0604020202020204" pitchFamily="34" charset="0"/>
              <a:buChar char="•"/>
            </a:pPr>
            <a:r>
              <a:rPr lang="en-US"/>
              <a:t>eMBB with peak data dates above 10 Gbps, uRLLC with a target of 1ms latency, and </a:t>
            </a:r>
            <a:r>
              <a:rPr lang="en-US" err="1"/>
              <a:t>mMTC</a:t>
            </a:r>
            <a:r>
              <a:rPr lang="en-US"/>
              <a:t> with a target of </a:t>
            </a:r>
            <a:r>
              <a:rPr lang="en-US" err="1"/>
              <a:t>mMTC</a:t>
            </a:r>
            <a:r>
              <a:rPr lang="en-US"/>
              <a:t> 1 million connections per square km. </a:t>
            </a:r>
          </a:p>
          <a:p>
            <a:pPr marL="628650" lvl="1" indent="-171450">
              <a:buFont typeface="Arial" panose="020B0604020202020204" pitchFamily="34" charset="0"/>
              <a:buChar char="•"/>
            </a:pPr>
            <a:endParaRPr lang="en-US"/>
          </a:p>
          <a:p>
            <a:pPr marL="171450" indent="-171450">
              <a:buFont typeface="Arial" panose="020B0604020202020204" pitchFamily="34" charset="0"/>
              <a:buChar char="•"/>
            </a:pPr>
            <a:r>
              <a:rPr lang="en-US"/>
              <a:t>Services envisioned for 5G and beyond mobile networks impose even stricter requirements – applications such as connected vehicles require &lt;1ms latency and seven-nines reliability which are not met by 5G. Emerging applications such as extended reality require a fusion of 5G services – eMBB + uRLLC = MBRLLC. </a:t>
            </a:r>
          </a:p>
          <a:p>
            <a:pPr marL="171450" indent="-171450">
              <a:buFont typeface="Arial" panose="020B0604020202020204" pitchFamily="34" charset="0"/>
              <a:buChar char="•"/>
            </a:pPr>
            <a:r>
              <a:rPr lang="en-US"/>
              <a:t>B5G is also expected to support new types of services</a:t>
            </a:r>
          </a:p>
          <a:p>
            <a:pPr marL="628650" lvl="1" indent="-171450">
              <a:buFont typeface="Arial" panose="020B0604020202020204" pitchFamily="34" charset="0"/>
              <a:buChar char="•"/>
            </a:pPr>
            <a:r>
              <a:rPr lang="en-US"/>
              <a:t>HCS – brain computer interaction</a:t>
            </a:r>
          </a:p>
          <a:p>
            <a:pPr marL="628650" lvl="1" indent="-171450">
              <a:buFont typeface="Arial" panose="020B0604020202020204" pitchFamily="34" charset="0"/>
              <a:buChar char="•"/>
            </a:pPr>
            <a:r>
              <a:rPr lang="en-US"/>
              <a:t>3CSL – autonomous closed loop control of industrial processes</a:t>
            </a:r>
          </a:p>
          <a:p>
            <a:pPr marL="457200" lvl="1" indent="0">
              <a:buFont typeface="Arial" panose="020B0604020202020204" pitchFamily="34" charset="0"/>
              <a:buNone/>
            </a:pPr>
            <a:endParaRPr lang="en-US" sz="1200" b="0" i="0" u="none" strike="noStrike" baseline="0">
              <a:latin typeface="+mn-lt"/>
            </a:endParaRPr>
          </a:p>
          <a:p>
            <a:pPr marL="171450" lvl="0" indent="-171450">
              <a:buFont typeface="Arial" panose="020B0604020202020204" pitchFamily="34" charset="0"/>
              <a:buChar char="•"/>
            </a:pPr>
            <a:r>
              <a:rPr lang="en-US" sz="1800" b="0" i="0" u="none" strike="noStrike" baseline="0">
                <a:latin typeface="LinLibertineT"/>
              </a:rPr>
              <a:t>Supporting multi-faceted requirements of 5G and beyond mobile networks warrant a highly flexible network architecture, which we talk about in the upcoming slides.</a:t>
            </a:r>
            <a:endParaRPr lang="en-US"/>
          </a:p>
        </p:txBody>
      </p:sp>
      <p:sp>
        <p:nvSpPr>
          <p:cNvPr id="4" name="Slide Number Placeholder 3"/>
          <p:cNvSpPr>
            <a:spLocks noGrp="1"/>
          </p:cNvSpPr>
          <p:nvPr>
            <p:ph type="sldNum" sz="quarter" idx="5"/>
          </p:nvPr>
        </p:nvSpPr>
        <p:spPr/>
        <p:txBody>
          <a:bodyPr/>
          <a:lstStyle/>
          <a:p>
            <a:fld id="{D9D7C869-735A-4FE7-8D5A-CCF4316584DB}" type="slidenum">
              <a:rPr lang="en-US" smtClean="0"/>
              <a:t>2</a:t>
            </a:fld>
            <a:endParaRPr lang="en-US"/>
          </a:p>
        </p:txBody>
      </p:sp>
    </p:spTree>
    <p:extLst>
      <p:ext uri="{BB962C8B-B14F-4D97-AF65-F5344CB8AC3E}">
        <p14:creationId xmlns:p14="http://schemas.microsoft.com/office/powerpoint/2010/main" val="66591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a:p>
            <a:pPr marL="171450" indent="-171450" algn="l">
              <a:buFont typeface="Arial" panose="020B0604020202020204" pitchFamily="34" charset="0"/>
              <a:buChar char="•"/>
            </a:pPr>
            <a:r>
              <a:rPr lang="en-US"/>
              <a:t>To provide the necessary flexible to support the various service types, network architecture for 5G and beyond has several changes compared to existing LTE networks.</a:t>
            </a:r>
          </a:p>
          <a:p>
            <a:pPr marL="0" indent="0" algn="l">
              <a:buFont typeface="Arial" panose="020B0604020202020204" pitchFamily="34" charset="0"/>
              <a:buNone/>
            </a:pPr>
            <a:endParaRPr lang="en-US"/>
          </a:p>
          <a:p>
            <a:pPr marL="171450" indent="-171450" algn="l">
              <a:buFont typeface="Arial" panose="020B0604020202020204" pitchFamily="34" charset="0"/>
              <a:buChar char="•"/>
            </a:pPr>
            <a:r>
              <a:rPr lang="en-US" sz="1800" b="0" i="0" u="none" strike="noStrike" baseline="0">
                <a:latin typeface="LinLibertineT"/>
              </a:rPr>
              <a:t>Traditional RAN functionality is decoupled into Remote Radio Unit (RRU), Distributed Unit (DU), and Central Unit (CU). Different RAN functions (</a:t>
            </a:r>
            <a:r>
              <a:rPr lang="en-US" sz="1800" b="0" i="0" u="none" strike="noStrike" baseline="0">
                <a:latin typeface="LinLibertineTI"/>
              </a:rPr>
              <a:t>e.g.</a:t>
            </a:r>
            <a:r>
              <a:rPr lang="en-US" sz="1800" b="0" i="0" u="none" strike="noStrike" baseline="0">
                <a:latin typeface="LinLibertineT"/>
              </a:rPr>
              <a:t>, Radio Resource Control (RRC), Radio Link Control (RLC), Medium Access Control (MAC), and Baseband Unit (BBU)) can be disaggregated and hosted on RRU/DU/CU to support a highly flexible functional split that is tailored to support specific use-cases.</a:t>
            </a:r>
          </a:p>
          <a:p>
            <a:pPr marL="171450" indent="-171450" algn="l">
              <a:buFont typeface="Arial" panose="020B0604020202020204" pitchFamily="34" charset="0"/>
              <a:buChar char="•"/>
            </a:pPr>
            <a:endParaRPr lang="en-US" sz="1800" b="0" i="0" u="none" strike="noStrike" baseline="0">
              <a:latin typeface="LinLibertine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a:latin typeface="LinLibertineT"/>
              </a:rPr>
              <a:t>Both RAN and core NFs can be deployed as VNFs on commodity servers using virtual machines (VMs), containers, or </a:t>
            </a:r>
            <a:r>
              <a:rPr lang="en-US" sz="1200" b="0" i="0" u="none" strike="noStrike" baseline="0" err="1">
                <a:latin typeface="LinLibertineT"/>
              </a:rPr>
              <a:t>unikernels</a:t>
            </a:r>
            <a:r>
              <a:rPr lang="en-US" sz="1200" b="0" i="0" u="none" strike="noStrike" baseline="0">
                <a:latin typeface="LinLibertineT"/>
              </a:rPr>
              <a:t>. Virtualizing RAN and core NFs enable flexibility in creating, operating, and managing NFs by hosting them on distributed computing facilities, including multi-access edge computing (MEC) data centers</a:t>
            </a:r>
            <a:endParaRPr lang="en-US"/>
          </a:p>
          <a:p>
            <a:pPr marL="0" indent="0" algn="l">
              <a:buFont typeface="Arial" panose="020B0604020202020204" pitchFamily="34" charset="0"/>
              <a:buNone/>
            </a:pPr>
            <a:endParaRPr lang="en-US"/>
          </a:p>
          <a:p>
            <a:pPr marL="171450" indent="-171450" algn="l">
              <a:buFont typeface="Arial" panose="020B0604020202020204" pitchFamily="34" charset="0"/>
              <a:buChar char="•"/>
            </a:pPr>
            <a:r>
              <a:rPr lang="en-US"/>
              <a:t>The architecture also adopts the cloud native principles where each network function can be individually deployed, scaled and upgraded.</a:t>
            </a:r>
          </a:p>
        </p:txBody>
      </p:sp>
      <p:sp>
        <p:nvSpPr>
          <p:cNvPr id="4" name="Slide Number Placeholder 3"/>
          <p:cNvSpPr>
            <a:spLocks noGrp="1"/>
          </p:cNvSpPr>
          <p:nvPr>
            <p:ph type="sldNum" sz="quarter" idx="5"/>
          </p:nvPr>
        </p:nvSpPr>
        <p:spPr/>
        <p:txBody>
          <a:bodyPr/>
          <a:lstStyle/>
          <a:p>
            <a:fld id="{D9D7C869-735A-4FE7-8D5A-CCF4316584DB}" type="slidenum">
              <a:rPr lang="en-US" smtClean="0"/>
              <a:t>3</a:t>
            </a:fld>
            <a:endParaRPr lang="en-US"/>
          </a:p>
        </p:txBody>
      </p:sp>
    </p:spTree>
    <p:extLst>
      <p:ext uri="{BB962C8B-B14F-4D97-AF65-F5344CB8AC3E}">
        <p14:creationId xmlns:p14="http://schemas.microsoft.com/office/powerpoint/2010/main" val="328250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a:latin typeface="LinLibertineT"/>
              </a:rPr>
              <a:t>Network slicing, facilitated by network </a:t>
            </a:r>
            <a:r>
              <a:rPr lang="en-US" sz="1800" b="0" i="0" u="none" strike="noStrike" baseline="0" err="1">
                <a:latin typeface="LinLibertineT"/>
              </a:rPr>
              <a:t>softwarization</a:t>
            </a:r>
            <a:r>
              <a:rPr lang="en-US" sz="1800" b="0" i="0" u="none" strike="noStrike" baseline="0">
                <a:latin typeface="LinLibertineT"/>
              </a:rPr>
              <a:t> and virtualization, is a key enabling technology to accommodate different QoS requirements on the same physical infrastructure.</a:t>
            </a:r>
          </a:p>
          <a:p>
            <a:pPr algn="l"/>
            <a:endParaRPr lang="en-US" sz="1800" b="0" i="0" u="none" strike="noStrike" baseline="0">
              <a:latin typeface="LinLibertine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Network slicing enables the creation of isolated logical networks by chaining together different VNFs, where each slice can be tailored to meet the requirements of a particular service type such as eMBB or URLLC.</a:t>
            </a:r>
          </a:p>
          <a:p>
            <a:pPr algn="l"/>
            <a:endParaRPr lang="en-US" sz="1800" b="0" i="0" u="none" strike="noStrike" baseline="0">
              <a:latin typeface="LinLibertineT"/>
            </a:endParaRPr>
          </a:p>
          <a:p>
            <a:pPr marL="285750" indent="-285750" algn="l">
              <a:buFont typeface="Arial" panose="020B0604020202020204" pitchFamily="34" charset="0"/>
              <a:buChar char="•"/>
            </a:pPr>
            <a:r>
              <a:rPr lang="en-US" sz="1800" b="0" i="0" u="none" strike="noStrike" baseline="0">
                <a:latin typeface="LinLibertineT"/>
              </a:rPr>
              <a:t>It enables on-demand deployment of right-size virtualized network functions (VNFs) at the appropriate location, to meet the stringent requirements imposed by the 5G and beyond services.</a:t>
            </a:r>
          </a:p>
          <a:p>
            <a:pPr algn="l"/>
            <a:endParaRPr lang="en-US"/>
          </a:p>
          <a:p>
            <a:pPr marL="171450" indent="-171450">
              <a:buFont typeface="Arial" panose="020B0604020202020204" pitchFamily="34" charset="0"/>
              <a:buChar char="•"/>
            </a:pPr>
            <a:r>
              <a:rPr lang="en-US"/>
              <a:t>The figure shows the concept of network slicing, where we have two slices – slice 1 (shown in blue) and slice 2 (shown in yellow). Each slice has some VNFs that are common, e.g. the AMF, while NFs which can affect the performance the most such as the UPF are present as dedicated instances for each slice.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It is important to note that an E2E network slice can span different segments of the network such as the radio access network, the transport network, as well as the core network.</a:t>
            </a:r>
          </a:p>
        </p:txBody>
      </p:sp>
      <p:sp>
        <p:nvSpPr>
          <p:cNvPr id="4" name="Slide Number Placeholder 3"/>
          <p:cNvSpPr>
            <a:spLocks noGrp="1"/>
          </p:cNvSpPr>
          <p:nvPr>
            <p:ph type="sldNum" sz="quarter" idx="5"/>
          </p:nvPr>
        </p:nvSpPr>
        <p:spPr/>
        <p:txBody>
          <a:bodyPr/>
          <a:lstStyle/>
          <a:p>
            <a:fld id="{D9D7C869-735A-4FE7-8D5A-CCF4316584DB}" type="slidenum">
              <a:rPr lang="en-US" smtClean="0"/>
              <a:t>4</a:t>
            </a:fld>
            <a:endParaRPr lang="en-US"/>
          </a:p>
        </p:txBody>
      </p:sp>
    </p:spTree>
    <p:extLst>
      <p:ext uri="{BB962C8B-B14F-4D97-AF65-F5344CB8AC3E}">
        <p14:creationId xmlns:p14="http://schemas.microsoft.com/office/powerpoint/2010/main" val="36549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 E2E network slice extends the virtual network into multiple technological and administrative network segments (e.g., RAN, transport network, edge cloud, and NG core), as shown in the Figure.</a:t>
            </a:r>
          </a:p>
          <a:p>
            <a:pPr marL="171450" indent="-171450">
              <a:buFont typeface="Arial" panose="020B0604020202020204" pitchFamily="34" charset="0"/>
              <a:buChar char="•"/>
            </a:pPr>
            <a:r>
              <a:rPr lang="en-US"/>
              <a:t>Managing such E2E network slices involving heterogeneous resources manually can be cumbersome and time-consuming. Softwarization and virtualization increases the surface for faults where faults can occur at various levels such as the infrastructure, hypervisor, as well as virtualized network functions, which can lead to QoS violations. </a:t>
            </a:r>
            <a:endParaRPr lang="en-US" sz="1200" b="0" i="0" u="none" strike="noStrike" baseline="0">
              <a:latin typeface="+mn-lt"/>
            </a:endParaRPr>
          </a:p>
          <a:p>
            <a:pPr marL="171450" indent="-171450">
              <a:buFont typeface="Arial" panose="020B0604020202020204" pitchFamily="34" charset="0"/>
              <a:buChar char="•"/>
            </a:pPr>
            <a:r>
              <a:rPr lang="en-US" sz="1800" b="0" i="0" u="none" strike="noStrike" baseline="0">
                <a:latin typeface="LinLibertineT"/>
              </a:rPr>
              <a:t>This necessitates data-driven orchestration and management approaches to support the QoS guarantees expected from 5G and beyond networks, which cannot be satisfied with traditional reactive human-in-the-loop orchestration and management approaches.</a:t>
            </a: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r>
              <a:rPr lang="en-US"/>
              <a:t>This figure shows our vision for closed-loop orchestration and management of 5G and beyond mobile networks. We extend the monitor-analyze-plan-and-execute (MAPE) control loop to present our view of CLA in 5G and beyond mobile networks. Each component of CLA in the figure, such as the network controller can adopt AI/ML techniques to provide intelligent, data-driven, and automated orchestration and management. This can provide efficiency in network operations and management and reduce downtime and maintenance costs.</a:t>
            </a:r>
          </a:p>
          <a:p>
            <a:pPr marL="171450" indent="-171450">
              <a:buFont typeface="Arial" panose="020B0604020202020204" pitchFamily="34" charset="0"/>
              <a:buChar char="•"/>
            </a:pPr>
            <a:r>
              <a:rPr lang="en-US"/>
              <a:t>In the subsequent slides, we present the different components of the MAPE loop, and </a:t>
            </a:r>
            <a:r>
              <a:rPr lang="en-US" sz="1800" b="0" i="0" u="none" strike="noStrike" baseline="0">
                <a:latin typeface="LinLibertineT"/>
              </a:rPr>
              <a:t>discuss the crucial role of AI/ML in its every aspect.</a:t>
            </a:r>
            <a:endParaRPr lang="en-US"/>
          </a:p>
        </p:txBody>
      </p:sp>
      <p:sp>
        <p:nvSpPr>
          <p:cNvPr id="4" name="Slide Number Placeholder 3"/>
          <p:cNvSpPr>
            <a:spLocks noGrp="1"/>
          </p:cNvSpPr>
          <p:nvPr>
            <p:ph type="sldNum" sz="quarter" idx="5"/>
          </p:nvPr>
        </p:nvSpPr>
        <p:spPr/>
        <p:txBody>
          <a:bodyPr/>
          <a:lstStyle/>
          <a:p>
            <a:fld id="{D9D7C869-735A-4FE7-8D5A-CCF4316584DB}" type="slidenum">
              <a:rPr lang="en-US" smtClean="0"/>
              <a:t>5</a:t>
            </a:fld>
            <a:endParaRPr lang="en-US"/>
          </a:p>
        </p:txBody>
      </p:sp>
    </p:spTree>
    <p:extLst>
      <p:ext uri="{BB962C8B-B14F-4D97-AF65-F5344CB8AC3E}">
        <p14:creationId xmlns:p14="http://schemas.microsoft.com/office/powerpoint/2010/main" val="291626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Realizing closed loop automation implies that the network has the ability to make orchestration decisions in light of prevailing network conditions</a:t>
            </a:r>
          </a:p>
          <a:p>
            <a:pPr marL="285750" indent="-285750">
              <a:buFont typeface="Arial"/>
              <a:buChar char="•"/>
            </a:pPr>
            <a:r>
              <a:rPr lang="en-US">
                <a:cs typeface="Calibri"/>
              </a:rPr>
              <a:t>Modern algorithms for automated decision making tend to rely on data-driven methods meaning that the ability of operators to realize CLA is dependant on their ability to extract large volumes of data from the network efficiently.</a:t>
            </a:r>
          </a:p>
          <a:p>
            <a:pPr marL="285750" indent="-285750">
              <a:buFont typeface="Arial"/>
              <a:buChar char="•"/>
            </a:pPr>
            <a:r>
              <a:rPr lang="en-US">
                <a:cs typeface="Calibri"/>
              </a:rPr>
              <a:t>Need orchestration for the end-to-end network, so we need to collect metrics from the RAN, the core and the transport segemnts (fronthaul, midhaul, backhaul)</a:t>
            </a:r>
          </a:p>
          <a:p>
            <a:pPr marL="285750" indent="-285750">
              <a:buFont typeface="Arial"/>
              <a:buChar char="•"/>
            </a:pPr>
            <a:r>
              <a:rPr lang="en-US">
                <a:cs typeface="Calibri"/>
              </a:rPr>
              <a:t>Need to take into account the constraints on monitoring that are imposed by the capacity of the network. Therefore intelligent algorithms are required such that only those metrics that are required to improve the performance of the orchestration algorithms are collected.</a:t>
            </a:r>
          </a:p>
          <a:p>
            <a:pPr marL="285750" indent="-2857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D7C869-735A-4FE7-8D5A-CCF4316584DB}" type="slidenum">
              <a:rPr lang="en-US" smtClean="0"/>
              <a:t>7</a:t>
            </a:fld>
            <a:endParaRPr lang="en-US"/>
          </a:p>
        </p:txBody>
      </p:sp>
    </p:spTree>
    <p:extLst>
      <p:ext uri="{BB962C8B-B14F-4D97-AF65-F5344CB8AC3E}">
        <p14:creationId xmlns:p14="http://schemas.microsoft.com/office/powerpoint/2010/main" val="314929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Ingests, cleans, inexes, enriches and stores data, most of which is collected by the intelligent monitoring component. </a:t>
            </a:r>
          </a:p>
          <a:p>
            <a:pPr marL="285750" indent="-285750">
              <a:buFont typeface="Arial"/>
              <a:buChar char="•"/>
            </a:pPr>
            <a:r>
              <a:rPr lang="en-US">
                <a:cs typeface="Calibri"/>
              </a:rPr>
              <a:t>The pipeline and analytics components will need to leverage distributed cluster platforms such as Hadoop and Apache Spark</a:t>
            </a:r>
          </a:p>
          <a:p>
            <a:pPr marL="285750" indent="-285750">
              <a:buFont typeface="Arial"/>
              <a:buChar char="•"/>
            </a:pPr>
            <a:r>
              <a:rPr lang="en-US">
                <a:cs typeface="Calibri"/>
              </a:rPr>
              <a:t>The data analytics module is a crucial component of the CLA platfomr given that AI/ML techniques will be the primary method to extract knowledge from the processed data. </a:t>
            </a:r>
          </a:p>
          <a:p>
            <a:pPr marL="285750" indent="-285750">
              <a:buFont typeface="Arial"/>
              <a:buChar char="•"/>
            </a:pPr>
            <a:r>
              <a:rPr lang="en-US">
                <a:cs typeface="Calibri"/>
              </a:rPr>
              <a:t>Examples of inferences that the analytics component will make include forecasting traffic volumes, predicting congestion events and predicting user mobility. </a:t>
            </a:r>
          </a:p>
        </p:txBody>
      </p:sp>
      <p:sp>
        <p:nvSpPr>
          <p:cNvPr id="4" name="Slide Number Placeholder 3"/>
          <p:cNvSpPr>
            <a:spLocks noGrp="1"/>
          </p:cNvSpPr>
          <p:nvPr>
            <p:ph type="sldNum" sz="quarter" idx="5"/>
          </p:nvPr>
        </p:nvSpPr>
        <p:spPr/>
        <p:txBody>
          <a:bodyPr/>
          <a:lstStyle/>
          <a:p>
            <a:fld id="{D9D7C869-735A-4FE7-8D5A-CCF4316584DB}" type="slidenum">
              <a:rPr lang="en-US" smtClean="0"/>
              <a:t>9</a:t>
            </a:fld>
            <a:endParaRPr lang="en-US"/>
          </a:p>
        </p:txBody>
      </p:sp>
    </p:spTree>
    <p:extLst>
      <p:ext uri="{BB962C8B-B14F-4D97-AF65-F5344CB8AC3E}">
        <p14:creationId xmlns:p14="http://schemas.microsoft.com/office/powerpoint/2010/main" val="307356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Provides an NBI to operators for deploying slices into the underlying infrastructure. </a:t>
            </a:r>
          </a:p>
          <a:p>
            <a:pPr marL="285750" indent="-285750">
              <a:buFont typeface="Arial"/>
              <a:buChar char="•"/>
            </a:pPr>
            <a:r>
              <a:rPr lang="en-US">
                <a:cs typeface="Calibri"/>
              </a:rPr>
              <a:t>Responsible for translating high-level, goal-oriented network plans into resource allocation decisions. </a:t>
            </a:r>
          </a:p>
          <a:p>
            <a:pPr marL="285750" indent="-285750">
              <a:buFont typeface="Arial"/>
              <a:buChar char="•"/>
            </a:pPr>
            <a:r>
              <a:rPr lang="en-US">
                <a:cs typeface="Calibri"/>
              </a:rPr>
              <a:t>RA decisions passed on the the network function orchestrator.</a:t>
            </a:r>
          </a:p>
          <a:p>
            <a:pPr marL="285750" indent="-285750">
              <a:buFont typeface="Arial"/>
              <a:buChar char="•"/>
            </a:pPr>
            <a:r>
              <a:rPr lang="en-US">
                <a:cs typeface="Calibri"/>
              </a:rPr>
              <a:t>Also responsible for carrying out run-time management of the slices as they are specified in the network plan. Run time operations include slice scaling, network function migration and automated fault management. </a:t>
            </a:r>
          </a:p>
          <a:p>
            <a:pPr marL="285750" indent="-285750">
              <a:buFont typeface="Arial"/>
              <a:buChar char="•"/>
            </a:pPr>
            <a:r>
              <a:rPr lang="en-US">
                <a:cs typeface="Calibri"/>
              </a:rPr>
              <a:t>The slice orchestrator also decomissions slices upon request from the slice owner or network operator. </a:t>
            </a: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9D7C869-735A-4FE7-8D5A-CCF4316584DB}" type="slidenum">
              <a:rPr lang="en-US" smtClean="0"/>
              <a:t>11</a:t>
            </a:fld>
            <a:endParaRPr lang="en-US"/>
          </a:p>
        </p:txBody>
      </p:sp>
    </p:spTree>
    <p:extLst>
      <p:ext uri="{BB962C8B-B14F-4D97-AF65-F5344CB8AC3E}">
        <p14:creationId xmlns:p14="http://schemas.microsoft.com/office/powerpoint/2010/main" val="153359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Given that failures and faults are an inevitable part of complex distributed systems, the realization of CLA requires mechanism </a:t>
            </a:r>
            <a:r>
              <a:rPr lang="en-US" dirty="0" err="1">
                <a:cs typeface="Calibri"/>
              </a:rPr>
              <a:t>sto</a:t>
            </a:r>
            <a:r>
              <a:rPr lang="en-US" dirty="0">
                <a:cs typeface="Calibri"/>
              </a:rPr>
              <a:t> mitigate the impact of faults and failures, particularly those that impact that </a:t>
            </a:r>
            <a:r>
              <a:rPr lang="en-US" dirty="0" err="1">
                <a:cs typeface="Calibri"/>
              </a:rPr>
              <a:t>QoE</a:t>
            </a:r>
            <a:r>
              <a:rPr lang="en-US" dirty="0">
                <a:cs typeface="Calibri"/>
              </a:rPr>
              <a:t> for end users. </a:t>
            </a:r>
          </a:p>
          <a:p>
            <a:r>
              <a:rPr lang="en-US" dirty="0">
                <a:cs typeface="Calibri"/>
              </a:rPr>
              <a:t>* The performance and fault management module will rely on the data analytics component discussed in a previous slide to gain insight as to the root cause, effects and possible mitigation workflows for faults.</a:t>
            </a:r>
          </a:p>
        </p:txBody>
      </p:sp>
      <p:sp>
        <p:nvSpPr>
          <p:cNvPr id="4" name="Slide Number Placeholder 3"/>
          <p:cNvSpPr>
            <a:spLocks noGrp="1"/>
          </p:cNvSpPr>
          <p:nvPr>
            <p:ph type="sldNum" sz="quarter" idx="5"/>
          </p:nvPr>
        </p:nvSpPr>
        <p:spPr/>
        <p:txBody>
          <a:bodyPr/>
          <a:lstStyle/>
          <a:p>
            <a:fld id="{D9D7C869-735A-4FE7-8D5A-CCF4316584DB}" type="slidenum">
              <a:rPr lang="en-US" smtClean="0"/>
              <a:t>12</a:t>
            </a:fld>
            <a:endParaRPr lang="en-US"/>
          </a:p>
        </p:txBody>
      </p:sp>
    </p:spTree>
    <p:extLst>
      <p:ext uri="{BB962C8B-B14F-4D97-AF65-F5344CB8AC3E}">
        <p14:creationId xmlns:p14="http://schemas.microsoft.com/office/powerpoint/2010/main" val="2049080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9719960" cy="1474115"/>
          </a:xfrm>
        </p:spPr>
        <p:txBody>
          <a:bodyPr lIns="0" anchor="b">
            <a:noAutofit/>
          </a:bodyPr>
          <a:lstStyle>
            <a:lvl1pPr algn="l">
              <a:defRPr sz="5400"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9F0A119-A648-40FD-9104-BA6334992408}" type="datetime1">
              <a:rPr lang="en-US" smtClean="0"/>
              <a:t>9/12/2021</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A379395B-3572-4BA8-8E13-5998172CD792}" type="slidenum">
              <a:rPr lang="en-US" smtClean="0"/>
              <a:t>‹#›</a:t>
            </a:fld>
            <a:endParaRPr lang="en-US"/>
          </a:p>
        </p:txBody>
      </p:sp>
      <p:grpSp>
        <p:nvGrpSpPr>
          <p:cNvPr id="16" name="Group 15"/>
          <p:cNvGrpSpPr/>
          <p:nvPr/>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30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7CD3BA1B-8E8F-4519-BBD1-0268742C5DCC}" type="datetime1">
              <a:rPr lang="en-US" smtClean="0"/>
              <a:t>9/12/2021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379395B-3572-4BA8-8E13-5998172CD792}" type="slidenum">
              <a:rPr lang="en-US" smtClean="0"/>
              <a:t>‹#›</a:t>
            </a:fld>
            <a:endParaRPr lang="en-US"/>
          </a:p>
        </p:txBody>
      </p:sp>
    </p:spTree>
    <p:extLst>
      <p:ext uri="{BB962C8B-B14F-4D97-AF65-F5344CB8AC3E}">
        <p14:creationId xmlns:p14="http://schemas.microsoft.com/office/powerpoint/2010/main" val="174779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C14EAC5B-C443-4B20-9964-A5468ECD6B1E}" type="datetime1">
              <a:rPr lang="en-US" smtClean="0"/>
              <a:t>9/12/2021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379395B-3572-4BA8-8E13-5998172CD792}" type="slidenum">
              <a:rPr lang="en-US" smtClean="0"/>
              <a:t>‹#›</a:t>
            </a:fld>
            <a:endParaRPr lang="en-US"/>
          </a:p>
        </p:txBody>
      </p:sp>
    </p:spTree>
    <p:extLst>
      <p:ext uri="{BB962C8B-B14F-4D97-AF65-F5344CB8AC3E}">
        <p14:creationId xmlns:p14="http://schemas.microsoft.com/office/powerpoint/2010/main" val="29652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A66D49-C21E-404C-A227-841B1DB3C166}"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9395B-3572-4BA8-8E13-5998172CD792}" type="slidenum">
              <a:rPr lang="en-US" smtClean="0"/>
              <a:t>‹#›</a:t>
            </a:fld>
            <a:endParaRPr lang="en-US"/>
          </a:p>
        </p:txBody>
      </p:sp>
    </p:spTree>
    <p:extLst>
      <p:ext uri="{BB962C8B-B14F-4D97-AF65-F5344CB8AC3E}">
        <p14:creationId xmlns:p14="http://schemas.microsoft.com/office/powerpoint/2010/main" val="335805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805744E8-7C52-41E3-9A08-71AB718BBD5B}" type="datetime1">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9395B-3572-4BA8-8E13-5998172CD792}" type="slidenum">
              <a:rPr lang="en-US" smtClean="0"/>
              <a:t>‹#›</a:t>
            </a:fld>
            <a:endParaRPr lang="en-US"/>
          </a:p>
        </p:txBody>
      </p:sp>
      <p:grpSp>
        <p:nvGrpSpPr>
          <p:cNvPr id="8" name="Group 7">
            <a:extLst>
              <a:ext uri="{FF2B5EF4-FFF2-40B4-BE49-F238E27FC236}">
                <a16:creationId xmlns:a16="http://schemas.microsoft.com/office/drawing/2014/main" id="{DD7F9787-DD3A-4646-BB48-620C816C001A}"/>
              </a:ext>
            </a:extLst>
          </p:cNvPr>
          <p:cNvGrpSpPr/>
          <p:nvPr/>
        </p:nvGrpSpPr>
        <p:grpSpPr>
          <a:xfrm>
            <a:off x="0" y="0"/>
            <a:ext cx="12192000" cy="397164"/>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46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494162B4-34B5-4FE7-9347-3EDC4C4E68AE}" type="datetime1">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9395B-3572-4BA8-8E13-5998172CD792}" type="slidenum">
              <a:rPr lang="en-US" smtClean="0"/>
              <a:t>‹#›</a:t>
            </a:fld>
            <a:endParaRPr lang="en-US"/>
          </a:p>
        </p:txBody>
      </p:sp>
      <p:cxnSp>
        <p:nvCxnSpPr>
          <p:cNvPr id="12" name="Straight Connector 11"/>
          <p:cNvCxnSpPr/>
          <p:nvPr/>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Lst>
          </p:cNvPr>
          <p:cNvGrpSpPr/>
          <p:nvPr/>
        </p:nvGrpSpPr>
        <p:grpSpPr>
          <a:xfrm>
            <a:off x="0" y="0"/>
            <a:ext cx="12192000" cy="397164"/>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14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45819"/>
            <a:ext cx="5440648" cy="5407201"/>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48E29E68-B0C2-4B71-8B63-FB53720C28EC}" type="datetime1">
              <a:rPr lang="en-US" smtClean="0"/>
              <a:t>9/12/2021</a:t>
            </a:fld>
            <a:endParaRPr lang="en-US"/>
          </a:p>
        </p:txBody>
      </p:sp>
      <p:sp>
        <p:nvSpPr>
          <p:cNvPr id="4" name="Footer Placeholder 3"/>
          <p:cNvSpPr>
            <a:spLocks noGrp="1"/>
          </p:cNvSpPr>
          <p:nvPr>
            <p:ph type="ftr" sz="quarter" idx="11"/>
          </p:nvPr>
        </p:nvSpPr>
        <p:spPr>
          <a:xfrm>
            <a:off x="259882" y="6335309"/>
            <a:ext cx="3887245" cy="250337"/>
          </a:xfrm>
        </p:spPr>
        <p:txBody>
          <a:bodyPr/>
          <a:lstStyle/>
          <a:p>
            <a:endParaRPr lang="en-US"/>
          </a:p>
        </p:txBody>
      </p:sp>
      <p:sp>
        <p:nvSpPr>
          <p:cNvPr id="5" name="Slide Number Placeholder 4"/>
          <p:cNvSpPr>
            <a:spLocks noGrp="1"/>
          </p:cNvSpPr>
          <p:nvPr>
            <p:ph type="sldNum" sz="quarter" idx="12"/>
          </p:nvPr>
        </p:nvSpPr>
        <p:spPr>
          <a:xfrm>
            <a:off x="5587999" y="6335309"/>
            <a:ext cx="1016000" cy="250337"/>
          </a:xfrm>
        </p:spPr>
        <p:txBody>
          <a:bodyPr/>
          <a:lstStyle/>
          <a:p>
            <a:fld id="{A379395B-3572-4BA8-8E13-5998172CD792}" type="slidenum">
              <a:rPr lang="en-US" smtClean="0"/>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p:nvGrpSpPr>
        <p:grpSpPr>
          <a:xfrm>
            <a:off x="0" y="0"/>
            <a:ext cx="12192000" cy="397164"/>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85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BA470E75-C7AE-4B7B-89D0-9E9DDD801BCB}" type="datetime1">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9395B-3572-4BA8-8E13-5998172CD792}" type="slidenum">
              <a:rPr lang="en-US" smtClean="0"/>
              <a:t>‹#›</a:t>
            </a:fld>
            <a:endParaRPr lang="en-US"/>
          </a:p>
        </p:txBody>
      </p:sp>
      <p:grpSp>
        <p:nvGrpSpPr>
          <p:cNvPr id="7" name="Group 6">
            <a:extLst>
              <a:ext uri="{FF2B5EF4-FFF2-40B4-BE49-F238E27FC236}">
                <a16:creationId xmlns:a16="http://schemas.microsoft.com/office/drawing/2014/main" id="{D72CD653-AD35-5141-A8C6-BF79EBE4AA02}"/>
              </a:ext>
            </a:extLst>
          </p:cNvPr>
          <p:cNvGrpSpPr/>
          <p:nvPr/>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894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81A1198B-B427-43FA-887B-BBAED53C5300}" type="datetime1">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9395B-3572-4BA8-8E13-5998172CD792}" type="slidenum">
              <a:rPr lang="en-US" smtClean="0"/>
              <a:t>‹#›</a:t>
            </a:fld>
            <a:endParaRPr lang="en-US"/>
          </a:p>
        </p:txBody>
      </p:sp>
      <p:grpSp>
        <p:nvGrpSpPr>
          <p:cNvPr id="7" name="Group 6">
            <a:extLst>
              <a:ext uri="{FF2B5EF4-FFF2-40B4-BE49-F238E27FC236}">
                <a16:creationId xmlns:a16="http://schemas.microsoft.com/office/drawing/2014/main" id="{220DDFC3-6F0D-5E4C-8D30-C78126C00C6D}"/>
              </a:ext>
            </a:extLst>
          </p:cNvPr>
          <p:cNvGrpSpPr/>
          <p:nvPr/>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657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D7BADA47-A65D-4F52-BB1B-4037F421F870}" type="datetime1">
              <a:rPr lang="en-US" smtClean="0"/>
              <a:t>9/12/2021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379395B-3572-4BA8-8E13-5998172CD792}" type="slidenum">
              <a:rPr lang="en-US" smtClean="0"/>
              <a:t>‹#›</a:t>
            </a:fld>
            <a:endParaRPr lang="en-US"/>
          </a:p>
        </p:txBody>
      </p:sp>
      <p:grpSp>
        <p:nvGrpSpPr>
          <p:cNvPr id="7" name="Group 6">
            <a:extLst>
              <a:ext uri="{FF2B5EF4-FFF2-40B4-BE49-F238E27FC236}">
                <a16:creationId xmlns:a16="http://schemas.microsoft.com/office/drawing/2014/main" id="{8740DD73-AC1C-0641-8C33-791A62EF34B7}"/>
              </a:ext>
            </a:extLst>
          </p:cNvPr>
          <p:cNvGrpSpPr/>
          <p:nvPr/>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7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65" y="1204402"/>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p>
            <a:fld id="{04846B21-3688-407F-AB98-2E84FDE87867}" type="datetime1">
              <a:rPr lang="en-US" smtClean="0"/>
              <a:t>9/12/2021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379395B-3572-4BA8-8E13-5998172CD792}" type="slidenum">
              <a:rPr lang="en-US" smtClean="0"/>
              <a:t>‹#›</a:t>
            </a:fld>
            <a:endParaRPr lang="en-US"/>
          </a:p>
        </p:txBody>
      </p:sp>
      <p:grpSp>
        <p:nvGrpSpPr>
          <p:cNvPr id="7" name="Group 6"/>
          <p:cNvGrpSpPr/>
          <p:nvPr/>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374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BA92529B-33BA-4B75-80C9-B7F1574527D4}" type="datetime1">
              <a:rPr lang="en-US" smtClean="0"/>
              <a:t>9/12/2021</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A379395B-3572-4BA8-8E13-5998172CD792}" type="slidenum">
              <a:rPr lang="en-US" smtClean="0"/>
              <a:t>‹#›</a:t>
            </a:fld>
            <a:endParaRPr lang="en-US"/>
          </a:p>
        </p:txBody>
      </p:sp>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grpSp>
        <p:nvGrpSpPr>
          <p:cNvPr id="16" name="Group 15"/>
          <p:cNvGrpSpPr/>
          <p:nvPr/>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598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p:nvPicPr>
        <p:blipFill rotWithShape="1">
          <a:blip r:embed="rId2">
            <a:extLst>
              <a:ext uri="{28A0092B-C50C-407E-A947-70E740481C1C}">
                <a14:useLocalDpi xmlns:a14="http://schemas.microsoft.com/office/drawing/2010/main" val="0"/>
              </a:ext>
            </a:extLst>
          </a:blip>
          <a:srcRect l="13985" t="13985" r="13985" b="13985"/>
          <a:stretch/>
        </p:blipFill>
        <p:spPr bwMode="gray">
          <a:xfrm>
            <a:off x="3781997" y="1779967"/>
            <a:ext cx="4628005" cy="3005998"/>
          </a:xfrm>
          <a:prstGeom prst="rect">
            <a:avLst/>
          </a:prstGeom>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E04FFD2A-2DCF-4540-80EA-7B6582E38274}" type="datetime1">
              <a:rPr lang="en-US" smtClean="0"/>
              <a:t>9/12/2021</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A379395B-3572-4BA8-8E13-5998172CD792}" type="slidenum">
              <a:rPr lang="en-US" smtClean="0"/>
              <a:t>‹#›</a:t>
            </a:fld>
            <a:endParaRPr lang="en-US"/>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005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3660" y="4585014"/>
            <a:ext cx="1884680" cy="533400"/>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68648" y="5270227"/>
            <a:ext cx="3854704" cy="252476"/>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5E0FB15F-F60F-4C8F-B798-280CCB340BD8}" type="datetime1">
              <a:rPr lang="en-US" smtClean="0"/>
              <a:t>9/12/2021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379395B-3572-4BA8-8E13-5998172CD792}" type="slidenum">
              <a:rPr lang="en-US" smtClean="0"/>
              <a:t>‹#›</a:t>
            </a:fld>
            <a:endParaRPr lang="en-US"/>
          </a:p>
        </p:txBody>
      </p:sp>
      <p:grpSp>
        <p:nvGrpSpPr>
          <p:cNvPr id="7" name="Group 6"/>
          <p:cNvGrpSpPr/>
          <p:nvPr/>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731" y="883196"/>
            <a:ext cx="5758536" cy="3736193"/>
          </a:xfrm>
          <a:prstGeom prst="rect">
            <a:avLst/>
          </a:prstGeom>
        </p:spPr>
      </p:pic>
    </p:spTree>
    <p:extLst>
      <p:ext uri="{BB962C8B-B14F-4D97-AF65-F5344CB8AC3E}">
        <p14:creationId xmlns:p14="http://schemas.microsoft.com/office/powerpoint/2010/main" val="309256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1B67ED8D-D2DA-4E8D-A2AB-0CBDC47577CB}" type="datetime1">
              <a:rPr lang="en-US" smtClean="0"/>
              <a:t>9/12/2021</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A379395B-3572-4BA8-8E13-5998172CD792}" type="slidenum">
              <a:rPr lang="en-US" smtClean="0"/>
              <a:t>‹#›</a:t>
            </a:fld>
            <a:endParaRPr lang="en-US"/>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660" y="4592032"/>
            <a:ext cx="1884680" cy="533400"/>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68648" y="5277245"/>
            <a:ext cx="3854704" cy="252476"/>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p:nvSpPr>
        <p:spPr>
          <a:xfrm>
            <a:off x="4851400" y="7247467"/>
            <a:ext cx="184731" cy="369332"/>
          </a:xfrm>
          <a:prstGeom prst="rect">
            <a:avLst/>
          </a:prstGeom>
          <a:noFill/>
        </p:spPr>
        <p:txBody>
          <a:bodyPr wrap="none" rtlCol="0">
            <a:spAutoFit/>
          </a:bodyPr>
          <a:lstStyle/>
          <a:p>
            <a:endParaRPr lang="en-US"/>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p:nvPicPr>
        <p:blipFill rotWithShape="1">
          <a:blip r:embed="rId4">
            <a:extLst>
              <a:ext uri="{28A0092B-C50C-407E-A947-70E740481C1C}">
                <a14:useLocalDpi xmlns:a14="http://schemas.microsoft.com/office/drawing/2010/main" val="0"/>
              </a:ext>
            </a:extLst>
          </a:blip>
          <a:srcRect l="13985" t="13985" r="13985" b="13985"/>
          <a:stretch/>
        </p:blipFill>
        <p:spPr bwMode="gray">
          <a:xfrm>
            <a:off x="4015977" y="1407095"/>
            <a:ext cx="4160045" cy="2702047"/>
          </a:xfrm>
          <a:prstGeom prst="rect">
            <a:avLst/>
          </a:prstGeom>
          <a:effectLst/>
        </p:spPr>
      </p:pic>
    </p:spTree>
    <p:extLst>
      <p:ext uri="{BB962C8B-B14F-4D97-AF65-F5344CB8AC3E}">
        <p14:creationId xmlns:p14="http://schemas.microsoft.com/office/powerpoint/2010/main" val="40542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60F43BF-6898-4940-B90C-864BBF37C372}" type="datetime1">
              <a:rPr lang="en-US" smtClean="0"/>
              <a:t>9/12/2021</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A379395B-3572-4BA8-8E13-5998172CD792}" type="slidenum">
              <a:rPr lang="en-US" smtClean="0"/>
              <a:t>‹#›</a:t>
            </a:fld>
            <a:endParaRPr lang="en-US"/>
          </a:p>
        </p:txBody>
      </p:sp>
      <p:grpSp>
        <p:nvGrpSpPr>
          <p:cNvPr id="17" name="Group 16"/>
          <p:cNvGrpSpPr/>
          <p:nvPr/>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62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4FD510AD-8048-49EF-AC18-FC47CC41579A}" type="datetime1">
              <a:rPr lang="en-US" smtClean="0"/>
              <a:t>9/12/2021</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US"/>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A379395B-3572-4BA8-8E13-5998172CD792}" type="slidenum">
              <a:rPr lang="en-US" smtClean="0"/>
              <a:t>‹#›</a:t>
            </a:fld>
            <a:endParaRPr lang="en-US"/>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933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24A5C-42F9-4A7F-824B-98134E0A7EA3}" type="datetime1">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9395B-3572-4BA8-8E13-5998172CD792}" type="slidenum">
              <a:rPr lang="en-US" smtClean="0"/>
              <a:t>‹#›</a:t>
            </a:fld>
            <a:endParaRPr lang="en-US"/>
          </a:p>
        </p:txBody>
      </p:sp>
    </p:spTree>
    <p:extLst>
      <p:ext uri="{BB962C8B-B14F-4D97-AF65-F5344CB8AC3E}">
        <p14:creationId xmlns:p14="http://schemas.microsoft.com/office/powerpoint/2010/main" val="117682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91D6397D-1880-400F-8545-2DBEEDD914D3}" type="datetime1">
              <a:rPr lang="en-US" smtClean="0"/>
              <a:t>9/12/2021</a:t>
            </a:fld>
            <a:endParaRPr lang="en-US"/>
          </a:p>
        </p:txBody>
      </p:sp>
      <p:sp>
        <p:nvSpPr>
          <p:cNvPr id="11" name="Footer Placeholder 10"/>
          <p:cNvSpPr>
            <a:spLocks noGrp="1"/>
          </p:cNvSpPr>
          <p:nvPr>
            <p:ph type="ftr" sz="quarter" idx="17"/>
          </p:nvPr>
        </p:nvSpPr>
        <p:spPr/>
        <p:txBody>
          <a:bodyPr/>
          <a:lstStyle/>
          <a:p>
            <a:endParaRPr lang="en-US"/>
          </a:p>
        </p:txBody>
      </p:sp>
      <p:sp>
        <p:nvSpPr>
          <p:cNvPr id="12" name="Slide Number Placeholder 11"/>
          <p:cNvSpPr>
            <a:spLocks noGrp="1"/>
          </p:cNvSpPr>
          <p:nvPr>
            <p:ph type="sldNum" sz="quarter" idx="18"/>
          </p:nvPr>
        </p:nvSpPr>
        <p:spPr/>
        <p:txBody>
          <a:bodyPr/>
          <a:lstStyle/>
          <a:p>
            <a:fld id="{A379395B-3572-4BA8-8E13-5998172CD792}" type="slidenum">
              <a:rPr lang="en-US" smtClean="0"/>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209077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cap="all"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BD1D4D9-474F-4D9B-BFEE-2FA7E61426ED}" type="datetime1">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9395B-3572-4BA8-8E13-5998172CD792}" type="slidenum">
              <a:rPr lang="en-US" smtClean="0"/>
              <a:t>‹#›</a:t>
            </a:fld>
            <a:endParaRPr lang="en-US"/>
          </a:p>
        </p:txBody>
      </p:sp>
    </p:spTree>
    <p:extLst>
      <p:ext uri="{BB962C8B-B14F-4D97-AF65-F5344CB8AC3E}">
        <p14:creationId xmlns:p14="http://schemas.microsoft.com/office/powerpoint/2010/main" val="5606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7413"/>
            <a:ext cx="8770620" cy="1212056"/>
          </a:xfrm>
        </p:spPr>
        <p:txBody>
          <a:bodyPr anchor="b">
            <a:noAutofit/>
          </a:bodyPr>
          <a:lstStyle>
            <a:lvl1pPr algn="l">
              <a:defRPr sz="4000" cap="all"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44729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51004" y="6335309"/>
            <a:ext cx="1181114" cy="250337"/>
          </a:xfrm>
        </p:spPr>
        <p:txBody>
          <a:bodyPr/>
          <a:lstStyle/>
          <a:p>
            <a:fld id="{8E317C5C-DEAE-47DD-985F-D53B89E90B17}" type="datetime1">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9395B-3572-4BA8-8E13-5998172CD792}" type="slidenum">
              <a:rPr lang="en-US" smtClean="0"/>
              <a:t>‹#›</a:t>
            </a:fld>
            <a:endParaRPr lang="en-US"/>
          </a:p>
        </p:txBody>
      </p:sp>
      <p:grpSp>
        <p:nvGrpSpPr>
          <p:cNvPr id="16" name="Group 15"/>
          <p:cNvGrpSpPr/>
          <p:nvPr/>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768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9BD130A-27B8-4B03-9FBD-5341DFE455A0}" type="datetime1">
              <a:rPr lang="en-US" smtClean="0"/>
              <a:t>9/12/2021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379395B-3572-4BA8-8E13-5998172CD792}" type="slidenum">
              <a:rPr lang="en-US" smtClean="0"/>
              <a:t>‹#›</a:t>
            </a:fld>
            <a:endParaRPr lang="en-US"/>
          </a:p>
        </p:txBody>
      </p:sp>
    </p:spTree>
    <p:extLst>
      <p:ext uri="{BB962C8B-B14F-4D97-AF65-F5344CB8AC3E}">
        <p14:creationId xmlns:p14="http://schemas.microsoft.com/office/powerpoint/2010/main" val="21518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CD523DC-2476-44D7-A3D6-774754B6B4B4}" type="datetime1">
              <a:rPr lang="en-US" smtClean="0"/>
              <a:t>9/12/2021</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79395B-3572-4BA8-8E13-5998172CD792}" type="slidenum">
              <a:rPr lang="en-US" smtClean="0"/>
              <a:t>‹#›</a:t>
            </a:fld>
            <a:endParaRPr lang="en-US"/>
          </a:p>
        </p:txBody>
      </p:sp>
      <p:grpSp>
        <p:nvGrpSpPr>
          <p:cNvPr id="15" name="Group 14"/>
          <p:cNvGrpSpPr/>
          <p:nvPr/>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779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F42B-0B84-4967-B02E-160EB991A045}"/>
              </a:ext>
            </a:extLst>
          </p:cNvPr>
          <p:cNvSpPr>
            <a:spLocks noGrp="1"/>
          </p:cNvSpPr>
          <p:nvPr>
            <p:ph type="ctrTitle"/>
          </p:nvPr>
        </p:nvSpPr>
        <p:spPr/>
        <p:txBody>
          <a:bodyPr/>
          <a:lstStyle/>
          <a:p>
            <a:r>
              <a:rPr lang="en-US"/>
              <a:t>AI-driven Closed-loop Automation in 5G and beyond Mobile Networks</a:t>
            </a:r>
          </a:p>
        </p:txBody>
      </p:sp>
      <p:sp>
        <p:nvSpPr>
          <p:cNvPr id="3" name="Subtitle 2">
            <a:extLst>
              <a:ext uri="{FF2B5EF4-FFF2-40B4-BE49-F238E27FC236}">
                <a16:creationId xmlns:a16="http://schemas.microsoft.com/office/drawing/2014/main" id="{B689FBB1-7AC1-4522-96FE-EDF341C313D7}"/>
              </a:ext>
            </a:extLst>
          </p:cNvPr>
          <p:cNvSpPr>
            <a:spLocks noGrp="1"/>
          </p:cNvSpPr>
          <p:nvPr>
            <p:ph type="subTitle" idx="1"/>
          </p:nvPr>
        </p:nvSpPr>
        <p:spPr/>
        <p:txBody>
          <a:bodyPr/>
          <a:lstStyle/>
          <a:p>
            <a:r>
              <a:rPr lang="en-US"/>
              <a:t>Raouf </a:t>
            </a:r>
            <a:r>
              <a:rPr lang="en-US" err="1"/>
              <a:t>Boutaba</a:t>
            </a:r>
            <a:r>
              <a:rPr lang="en-US"/>
              <a:t>, </a:t>
            </a:r>
            <a:r>
              <a:rPr lang="en-US" err="1"/>
              <a:t>Nashid</a:t>
            </a:r>
            <a:r>
              <a:rPr lang="en-US"/>
              <a:t> Shahriar, Mohammad A. Salahuddin, </a:t>
            </a:r>
            <a:r>
              <a:rPr lang="en-US" err="1"/>
              <a:t>Shihabur</a:t>
            </a:r>
            <a:r>
              <a:rPr lang="en-US"/>
              <a:t> R. Chowdhury, Niloy Saha, Alexander James</a:t>
            </a:r>
          </a:p>
        </p:txBody>
      </p:sp>
      <p:sp>
        <p:nvSpPr>
          <p:cNvPr id="4" name="Subtitle 2">
            <a:extLst>
              <a:ext uri="{FF2B5EF4-FFF2-40B4-BE49-F238E27FC236}">
                <a16:creationId xmlns:a16="http://schemas.microsoft.com/office/drawing/2014/main" id="{2F23EDDB-5CB4-401C-9001-560EB7D865FD}"/>
              </a:ext>
            </a:extLst>
          </p:cNvPr>
          <p:cNvSpPr txBox="1">
            <a:spLocks/>
          </p:cNvSpPr>
          <p:nvPr/>
        </p:nvSpPr>
        <p:spPr>
          <a:xfrm>
            <a:off x="472406" y="3534323"/>
            <a:ext cx="5486243" cy="666549"/>
          </a:xfrm>
          <a:prstGeom prst="rect">
            <a:avLst/>
          </a:prstGeom>
        </p:spPr>
        <p:txBody>
          <a:bodyPr vert="horz" lIns="0" tIns="45720" rIns="91440" bIns="45720" rtlCol="0" anchor="t">
            <a:normAutofit fontScale="92500" lnSpcReduction="20000"/>
          </a:bodyPr>
          <a:lstStyle>
            <a:lvl1pPr marL="0" indent="0" algn="l" defTabSz="914400" rtl="0" eaLnBrk="1" latinLnBrk="0" hangingPunct="1">
              <a:lnSpc>
                <a:spcPct val="100000"/>
              </a:lnSpc>
              <a:spcBef>
                <a:spcPts val="800"/>
              </a:spcBef>
              <a:spcAft>
                <a:spcPts val="800"/>
              </a:spcAft>
              <a:buClr>
                <a:schemeClr val="tx1"/>
              </a:buClr>
              <a:buSzPct val="85000"/>
              <a:buFont typeface="Wingdings" charset="2"/>
              <a:buNone/>
              <a:defRPr sz="1500" b="0" kern="1200" baseline="0">
                <a:solidFill>
                  <a:schemeClr val="tx1">
                    <a:lumMod val="50000"/>
                    <a:lumOff val="50000"/>
                  </a:schemeClr>
                </a:solidFill>
                <a:latin typeface="+mn-lt"/>
                <a:ea typeface="+mn-ea"/>
                <a:cs typeface="+mn-cs"/>
              </a:defRPr>
            </a:lvl1pPr>
            <a:lvl2pPr marL="457200" indent="0" algn="ctr" defTabSz="914400" rtl="0" eaLnBrk="1" latinLnBrk="0" hangingPunct="1">
              <a:lnSpc>
                <a:spcPct val="100000"/>
              </a:lnSpc>
              <a:spcBef>
                <a:spcPts val="800"/>
              </a:spcBef>
              <a:spcAft>
                <a:spcPts val="800"/>
              </a:spcAft>
              <a:buClr>
                <a:schemeClr val="tx1"/>
              </a:buClr>
              <a:buSzPct val="85000"/>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spcAft>
                <a:spcPts val="800"/>
              </a:spcAft>
              <a:buClr>
                <a:schemeClr val="tx1"/>
              </a:buClr>
              <a:buSzPct val="85000"/>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ACM </a:t>
            </a:r>
            <a:r>
              <a:rPr lang="en-US" err="1"/>
              <a:t>FlexNets</a:t>
            </a:r>
            <a:endParaRPr lang="en-US"/>
          </a:p>
          <a:p>
            <a:r>
              <a:rPr lang="en-US"/>
              <a:t>August 23, 2021</a:t>
            </a:r>
          </a:p>
        </p:txBody>
      </p:sp>
    </p:spTree>
    <p:extLst>
      <p:ext uri="{BB962C8B-B14F-4D97-AF65-F5344CB8AC3E}">
        <p14:creationId xmlns:p14="http://schemas.microsoft.com/office/powerpoint/2010/main" val="29937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FE3626D1-E547-4370-8864-BC7D01AF0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572" y="823549"/>
            <a:ext cx="8992855" cy="5210902"/>
          </a:xfrm>
          <a:prstGeom prst="rect">
            <a:avLst/>
          </a:prstGeom>
        </p:spPr>
      </p:pic>
      <p:sp>
        <p:nvSpPr>
          <p:cNvPr id="7" name="Rectangle 6">
            <a:extLst>
              <a:ext uri="{FF2B5EF4-FFF2-40B4-BE49-F238E27FC236}">
                <a16:creationId xmlns:a16="http://schemas.microsoft.com/office/drawing/2014/main" id="{99A5D9D2-1964-4220-8431-8D3039E9719F}"/>
              </a:ext>
            </a:extLst>
          </p:cNvPr>
          <p:cNvSpPr/>
          <p:nvPr/>
        </p:nvSpPr>
        <p:spPr>
          <a:xfrm>
            <a:off x="6235700" y="558800"/>
            <a:ext cx="4191000" cy="177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4F11304-981B-4E62-BDEE-3F1FFEB9CCDF}"/>
              </a:ext>
            </a:extLst>
          </p:cNvPr>
          <p:cNvSpPr>
            <a:spLocks noGrp="1"/>
          </p:cNvSpPr>
          <p:nvPr>
            <p:ph type="sldNum" sz="quarter" idx="12"/>
          </p:nvPr>
        </p:nvSpPr>
        <p:spPr/>
        <p:txBody>
          <a:bodyPr/>
          <a:lstStyle/>
          <a:p>
            <a:fld id="{A379395B-3572-4BA8-8E13-5998172CD792}" type="slidenum">
              <a:rPr lang="en-US" smtClean="0"/>
              <a:t>10</a:t>
            </a:fld>
            <a:endParaRPr lang="en-US"/>
          </a:p>
        </p:txBody>
      </p:sp>
    </p:spTree>
    <p:extLst>
      <p:ext uri="{BB962C8B-B14F-4D97-AF65-F5344CB8AC3E}">
        <p14:creationId xmlns:p14="http://schemas.microsoft.com/office/powerpoint/2010/main" val="25523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17BE-C19C-4172-9273-984B7D025620}"/>
              </a:ext>
            </a:extLst>
          </p:cNvPr>
          <p:cNvSpPr>
            <a:spLocks noGrp="1"/>
          </p:cNvSpPr>
          <p:nvPr>
            <p:ph type="title"/>
          </p:nvPr>
        </p:nvSpPr>
        <p:spPr>
          <a:xfrm>
            <a:off x="259883" y="434108"/>
            <a:ext cx="11569729" cy="895927"/>
          </a:xfrm>
        </p:spPr>
        <p:txBody>
          <a:bodyPr anchor="ctr">
            <a:normAutofit/>
          </a:bodyPr>
          <a:lstStyle/>
          <a:p>
            <a:r>
              <a:rPr lang="en-US"/>
              <a:t>Slice Orchestrator</a:t>
            </a:r>
          </a:p>
        </p:txBody>
      </p:sp>
      <p:sp>
        <p:nvSpPr>
          <p:cNvPr id="10" name="Content Placeholder 2">
            <a:extLst>
              <a:ext uri="{FF2B5EF4-FFF2-40B4-BE49-F238E27FC236}">
                <a16:creationId xmlns:a16="http://schemas.microsoft.com/office/drawing/2014/main" id="{B4502154-2777-4911-83C4-22198AD2EECC}"/>
              </a:ext>
            </a:extLst>
          </p:cNvPr>
          <p:cNvSpPr>
            <a:spLocks noGrp="1"/>
          </p:cNvSpPr>
          <p:nvPr>
            <p:ph sz="half" idx="1"/>
          </p:nvPr>
        </p:nvSpPr>
        <p:spPr>
          <a:xfrm>
            <a:off x="259882" y="1413164"/>
            <a:ext cx="5586855" cy="4590472"/>
          </a:xfrm>
        </p:spPr>
        <p:txBody>
          <a:bodyPr vert="horz" lIns="91440" tIns="45720" rIns="91440" bIns="45720" rtlCol="0" anchor="t">
            <a:normAutofit/>
          </a:bodyPr>
          <a:lstStyle/>
          <a:p>
            <a:r>
              <a:rPr lang="en-US" sz="1800"/>
              <a:t>Interacts with the NF Orchestrator to provision resources in the NFVI upon slice instantiation.</a:t>
            </a:r>
          </a:p>
          <a:p>
            <a:pPr>
              <a:buClr>
                <a:srgbClr val="000000"/>
              </a:buClr>
            </a:pPr>
            <a:r>
              <a:rPr lang="en-US" sz="1800"/>
              <a:t>Responsible for the runtime management of the slices including scaling, migration and healing.</a:t>
            </a:r>
          </a:p>
          <a:p>
            <a:pPr>
              <a:buClr>
                <a:srgbClr val="000000"/>
              </a:buClr>
            </a:pPr>
            <a:r>
              <a:rPr lang="en-US" sz="1800"/>
              <a:t>Decommissions slices upon termination, reclaiming the resources to be used by subsequent slices.</a:t>
            </a:r>
          </a:p>
        </p:txBody>
      </p:sp>
      <p:pic>
        <p:nvPicPr>
          <p:cNvPr id="5" name="Picture 5" descr="Diagram&#10;&#10;Description automatically generated">
            <a:extLst>
              <a:ext uri="{FF2B5EF4-FFF2-40B4-BE49-F238E27FC236}">
                <a16:creationId xmlns:a16="http://schemas.microsoft.com/office/drawing/2014/main" id="{D9706DB0-F4FB-4631-B65E-69325BC091B7}"/>
              </a:ext>
            </a:extLst>
          </p:cNvPr>
          <p:cNvPicPr>
            <a:picLocks noGrp="1" noChangeAspect="1"/>
          </p:cNvPicPr>
          <p:nvPr>
            <p:ph sz="half" idx="2"/>
          </p:nvPr>
        </p:nvPicPr>
        <p:blipFill>
          <a:blip r:embed="rId3"/>
          <a:stretch>
            <a:fillRect/>
          </a:stretch>
        </p:blipFill>
        <p:spPr>
          <a:xfrm>
            <a:off x="6369659" y="1413164"/>
            <a:ext cx="5261286" cy="4590472"/>
          </a:xfrm>
          <a:noFill/>
        </p:spPr>
      </p:pic>
      <p:sp>
        <p:nvSpPr>
          <p:cNvPr id="4" name="Slide Number Placeholder 3">
            <a:extLst>
              <a:ext uri="{FF2B5EF4-FFF2-40B4-BE49-F238E27FC236}">
                <a16:creationId xmlns:a16="http://schemas.microsoft.com/office/drawing/2014/main" id="{EE57D30D-DDA5-4EAD-89CA-13715CD22602}"/>
              </a:ext>
            </a:extLst>
          </p:cNvPr>
          <p:cNvSpPr>
            <a:spLocks noGrp="1"/>
          </p:cNvSpPr>
          <p:nvPr>
            <p:ph type="sldNum" sz="quarter" idx="12"/>
          </p:nvPr>
        </p:nvSpPr>
        <p:spPr/>
        <p:txBody>
          <a:bodyPr/>
          <a:lstStyle/>
          <a:p>
            <a:fld id="{A379395B-3572-4BA8-8E13-5998172CD792}" type="slidenum">
              <a:rPr lang="en-US" smtClean="0"/>
              <a:t>11</a:t>
            </a:fld>
            <a:endParaRPr lang="en-US"/>
          </a:p>
        </p:txBody>
      </p:sp>
    </p:spTree>
    <p:extLst>
      <p:ext uri="{BB962C8B-B14F-4D97-AF65-F5344CB8AC3E}">
        <p14:creationId xmlns:p14="http://schemas.microsoft.com/office/powerpoint/2010/main" val="414903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2672-A14F-4387-9356-617942881960}"/>
              </a:ext>
            </a:extLst>
          </p:cNvPr>
          <p:cNvSpPr>
            <a:spLocks noGrp="1"/>
          </p:cNvSpPr>
          <p:nvPr>
            <p:ph type="title"/>
          </p:nvPr>
        </p:nvSpPr>
        <p:spPr>
          <a:xfrm>
            <a:off x="259883" y="434108"/>
            <a:ext cx="11569729" cy="895927"/>
          </a:xfrm>
        </p:spPr>
        <p:txBody>
          <a:bodyPr anchor="ctr">
            <a:normAutofit/>
          </a:bodyPr>
          <a:lstStyle/>
          <a:p>
            <a:r>
              <a:rPr lang="en-US"/>
              <a:t>Performance and Fault Management</a:t>
            </a:r>
          </a:p>
        </p:txBody>
      </p:sp>
      <p:sp>
        <p:nvSpPr>
          <p:cNvPr id="3" name="Content Placeholder 2">
            <a:extLst>
              <a:ext uri="{FF2B5EF4-FFF2-40B4-BE49-F238E27FC236}">
                <a16:creationId xmlns:a16="http://schemas.microsoft.com/office/drawing/2014/main" id="{764A5B55-53D7-4AFB-AE0C-30FA41632AE7}"/>
              </a:ext>
            </a:extLst>
          </p:cNvPr>
          <p:cNvSpPr>
            <a:spLocks noGrp="1"/>
          </p:cNvSpPr>
          <p:nvPr>
            <p:ph idx="1"/>
          </p:nvPr>
        </p:nvSpPr>
        <p:spPr>
          <a:xfrm>
            <a:off x="259882" y="1413163"/>
            <a:ext cx="11569729" cy="2451992"/>
          </a:xfrm>
        </p:spPr>
        <p:txBody>
          <a:bodyPr vert="horz" lIns="91440" tIns="45720" rIns="91440" bIns="45720" rtlCol="0" anchor="t">
            <a:normAutofit/>
          </a:bodyPr>
          <a:lstStyle/>
          <a:p>
            <a:r>
              <a:rPr lang="en-US" sz="1800"/>
              <a:t>Failures and faults are an inevitable part of complex distributed systems.</a:t>
            </a:r>
          </a:p>
          <a:p>
            <a:pPr>
              <a:buClr>
                <a:srgbClr val="000000"/>
              </a:buClr>
            </a:pPr>
            <a:r>
              <a:rPr lang="en-US" sz="1800"/>
              <a:t>Realizing CLA requires mechanisms to mitigate the impact of faults and failures, especially those that impact QoS for end-users. </a:t>
            </a:r>
          </a:p>
          <a:p>
            <a:pPr>
              <a:buClr>
                <a:srgbClr val="000000"/>
              </a:buClr>
            </a:pPr>
            <a:r>
              <a:rPr lang="en-US" sz="1800"/>
              <a:t>Performance and fault management relies on the data analytics component to gain insight as to the root cause, effect and possible mitigation workflows for faults.</a:t>
            </a:r>
          </a:p>
        </p:txBody>
      </p:sp>
      <p:pic>
        <p:nvPicPr>
          <p:cNvPr id="4" name="Graphic 5">
            <a:extLst>
              <a:ext uri="{FF2B5EF4-FFF2-40B4-BE49-F238E27FC236}">
                <a16:creationId xmlns:a16="http://schemas.microsoft.com/office/drawing/2014/main" id="{DBD5961A-D793-43B3-A633-3CD1ECDAE0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7225" y="4047237"/>
            <a:ext cx="8752695" cy="1873984"/>
          </a:xfrm>
          <a:prstGeom prst="rect">
            <a:avLst/>
          </a:prstGeom>
        </p:spPr>
      </p:pic>
      <p:sp>
        <p:nvSpPr>
          <p:cNvPr id="6" name="Slide Number Placeholder 5">
            <a:extLst>
              <a:ext uri="{FF2B5EF4-FFF2-40B4-BE49-F238E27FC236}">
                <a16:creationId xmlns:a16="http://schemas.microsoft.com/office/drawing/2014/main" id="{1FAD8069-ACC6-4E02-B627-5B8D90B54387}"/>
              </a:ext>
            </a:extLst>
          </p:cNvPr>
          <p:cNvSpPr>
            <a:spLocks noGrp="1"/>
          </p:cNvSpPr>
          <p:nvPr>
            <p:ph type="sldNum" sz="quarter" idx="12"/>
          </p:nvPr>
        </p:nvSpPr>
        <p:spPr/>
        <p:txBody>
          <a:bodyPr/>
          <a:lstStyle/>
          <a:p>
            <a:fld id="{A379395B-3572-4BA8-8E13-5998172CD792}" type="slidenum">
              <a:rPr lang="en-US" smtClean="0"/>
              <a:t>12</a:t>
            </a:fld>
            <a:endParaRPr lang="en-US"/>
          </a:p>
        </p:txBody>
      </p:sp>
    </p:spTree>
    <p:extLst>
      <p:ext uri="{BB962C8B-B14F-4D97-AF65-F5344CB8AC3E}">
        <p14:creationId xmlns:p14="http://schemas.microsoft.com/office/powerpoint/2010/main" val="427846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FE3626D1-E547-4370-8864-BC7D01AF0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572" y="823549"/>
            <a:ext cx="8992855" cy="5210902"/>
          </a:xfrm>
          <a:prstGeom prst="rect">
            <a:avLst/>
          </a:prstGeom>
        </p:spPr>
      </p:pic>
      <p:sp>
        <p:nvSpPr>
          <p:cNvPr id="7" name="Rectangle 6">
            <a:extLst>
              <a:ext uri="{FF2B5EF4-FFF2-40B4-BE49-F238E27FC236}">
                <a16:creationId xmlns:a16="http://schemas.microsoft.com/office/drawing/2014/main" id="{99A5D9D2-1964-4220-8431-8D3039E9719F}"/>
              </a:ext>
            </a:extLst>
          </p:cNvPr>
          <p:cNvSpPr/>
          <p:nvPr/>
        </p:nvSpPr>
        <p:spPr>
          <a:xfrm>
            <a:off x="4483100" y="2311400"/>
            <a:ext cx="5943600" cy="177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A1EDD4-2ED9-4AD2-A6A8-C32BB92A204C}"/>
              </a:ext>
            </a:extLst>
          </p:cNvPr>
          <p:cNvSpPr>
            <a:spLocks noGrp="1"/>
          </p:cNvSpPr>
          <p:nvPr>
            <p:ph type="sldNum" sz="quarter" idx="12"/>
          </p:nvPr>
        </p:nvSpPr>
        <p:spPr/>
        <p:txBody>
          <a:bodyPr/>
          <a:lstStyle/>
          <a:p>
            <a:fld id="{A379395B-3572-4BA8-8E13-5998172CD792}" type="slidenum">
              <a:rPr lang="en-US" smtClean="0"/>
              <a:t>13</a:t>
            </a:fld>
            <a:endParaRPr lang="en-US"/>
          </a:p>
        </p:txBody>
      </p:sp>
    </p:spTree>
    <p:extLst>
      <p:ext uri="{BB962C8B-B14F-4D97-AF65-F5344CB8AC3E}">
        <p14:creationId xmlns:p14="http://schemas.microsoft.com/office/powerpoint/2010/main" val="146731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5A4E-1991-4EBE-98D2-3057C362008C}"/>
              </a:ext>
            </a:extLst>
          </p:cNvPr>
          <p:cNvSpPr>
            <a:spLocks noGrp="1"/>
          </p:cNvSpPr>
          <p:nvPr>
            <p:ph type="title"/>
          </p:nvPr>
        </p:nvSpPr>
        <p:spPr/>
        <p:txBody>
          <a:bodyPr/>
          <a:lstStyle/>
          <a:p>
            <a:r>
              <a:rPr lang="en-US"/>
              <a:t>Radio Intelligence Controller</a:t>
            </a:r>
          </a:p>
        </p:txBody>
      </p:sp>
      <p:sp>
        <p:nvSpPr>
          <p:cNvPr id="3" name="Content Placeholder 2">
            <a:extLst>
              <a:ext uri="{FF2B5EF4-FFF2-40B4-BE49-F238E27FC236}">
                <a16:creationId xmlns:a16="http://schemas.microsoft.com/office/drawing/2014/main" id="{52B24E30-14EB-4AFB-AA13-750FC6FB76CB}"/>
              </a:ext>
            </a:extLst>
          </p:cNvPr>
          <p:cNvSpPr>
            <a:spLocks noGrp="1"/>
          </p:cNvSpPr>
          <p:nvPr>
            <p:ph sz="half" idx="1"/>
          </p:nvPr>
        </p:nvSpPr>
        <p:spPr/>
        <p:txBody>
          <a:bodyPr>
            <a:normAutofit/>
          </a:bodyPr>
          <a:lstStyle/>
          <a:p>
            <a:r>
              <a:rPr lang="en-US" sz="1800"/>
              <a:t>Radio intelligence controller (RIC) is used for orchestration and management in the RAN.</a:t>
            </a:r>
          </a:p>
          <a:p>
            <a:r>
              <a:rPr lang="en-US" sz="1800"/>
              <a:t>Two main control loops</a:t>
            </a:r>
          </a:p>
          <a:p>
            <a:pPr lvl="1"/>
            <a:r>
              <a:rPr lang="en-US" sz="1800"/>
              <a:t>Near real-time RIC: Performs Radio Resource Management (RRM) tasks. AI algorithms for tasks such as UE-centric QoS management.</a:t>
            </a:r>
          </a:p>
          <a:p>
            <a:pPr lvl="1"/>
            <a:r>
              <a:rPr lang="en-US" sz="1800"/>
              <a:t>Non real-time RIC: Responsible for policy and configuration that influences the behavior of the RAN.</a:t>
            </a:r>
          </a:p>
          <a:p>
            <a:pPr lvl="1"/>
            <a:endParaRPr lang="en-US"/>
          </a:p>
        </p:txBody>
      </p:sp>
      <p:pic>
        <p:nvPicPr>
          <p:cNvPr id="6" name="Content Placeholder 5" descr="Diagram, text&#10;&#10;Description automatically generated">
            <a:extLst>
              <a:ext uri="{FF2B5EF4-FFF2-40B4-BE49-F238E27FC236}">
                <a16:creationId xmlns:a16="http://schemas.microsoft.com/office/drawing/2014/main" id="{0B507312-FE23-4F2C-85D9-E407CED8DC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7454" y="1412875"/>
            <a:ext cx="4105754" cy="4591050"/>
          </a:xfrm>
        </p:spPr>
      </p:pic>
      <p:sp>
        <p:nvSpPr>
          <p:cNvPr id="5" name="Slide Number Placeholder 4">
            <a:extLst>
              <a:ext uri="{FF2B5EF4-FFF2-40B4-BE49-F238E27FC236}">
                <a16:creationId xmlns:a16="http://schemas.microsoft.com/office/drawing/2014/main" id="{49A6D298-86C8-4811-9D02-03C7C6BEC023}"/>
              </a:ext>
            </a:extLst>
          </p:cNvPr>
          <p:cNvSpPr>
            <a:spLocks noGrp="1"/>
          </p:cNvSpPr>
          <p:nvPr>
            <p:ph type="sldNum" sz="quarter" idx="12"/>
          </p:nvPr>
        </p:nvSpPr>
        <p:spPr/>
        <p:txBody>
          <a:bodyPr/>
          <a:lstStyle/>
          <a:p>
            <a:fld id="{A379395B-3572-4BA8-8E13-5998172CD792}" type="slidenum">
              <a:rPr lang="en-US" smtClean="0"/>
              <a:t>14</a:t>
            </a:fld>
            <a:endParaRPr lang="en-US"/>
          </a:p>
        </p:txBody>
      </p:sp>
    </p:spTree>
    <p:extLst>
      <p:ext uri="{BB962C8B-B14F-4D97-AF65-F5344CB8AC3E}">
        <p14:creationId xmlns:p14="http://schemas.microsoft.com/office/powerpoint/2010/main" val="224313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CEE3-20A8-4D54-8A73-33BD94DED545}"/>
              </a:ext>
            </a:extLst>
          </p:cNvPr>
          <p:cNvSpPr>
            <a:spLocks noGrp="1"/>
          </p:cNvSpPr>
          <p:nvPr>
            <p:ph type="title"/>
          </p:nvPr>
        </p:nvSpPr>
        <p:spPr>
          <a:xfrm>
            <a:off x="259883" y="434108"/>
            <a:ext cx="11569729" cy="895927"/>
          </a:xfrm>
        </p:spPr>
        <p:txBody>
          <a:bodyPr anchor="ctr">
            <a:normAutofit/>
          </a:bodyPr>
          <a:lstStyle/>
          <a:p>
            <a:r>
              <a:rPr lang="en-US"/>
              <a:t>NF Orchestrator and Network Controller</a:t>
            </a:r>
          </a:p>
        </p:txBody>
      </p:sp>
      <p:sp>
        <p:nvSpPr>
          <p:cNvPr id="3" name="Content Placeholder 2">
            <a:extLst>
              <a:ext uri="{FF2B5EF4-FFF2-40B4-BE49-F238E27FC236}">
                <a16:creationId xmlns:a16="http://schemas.microsoft.com/office/drawing/2014/main" id="{01677C9C-BFE0-40F6-9153-BD0C0BCCACAD}"/>
              </a:ext>
            </a:extLst>
          </p:cNvPr>
          <p:cNvSpPr>
            <a:spLocks noGrp="1"/>
          </p:cNvSpPr>
          <p:nvPr>
            <p:ph sz="half" idx="1"/>
          </p:nvPr>
        </p:nvSpPr>
        <p:spPr>
          <a:xfrm>
            <a:off x="259882" y="1413164"/>
            <a:ext cx="11578945" cy="4821381"/>
          </a:xfrm>
        </p:spPr>
        <p:txBody>
          <a:bodyPr vert="horz" lIns="91440" tIns="45720" rIns="91440" bIns="45720" rtlCol="0" anchor="t">
            <a:normAutofit/>
          </a:bodyPr>
          <a:lstStyle/>
          <a:p>
            <a:r>
              <a:rPr lang="en-US" sz="1800"/>
              <a:t>The NF Orchestrator is the counterpart to the VIM in the ETSI NFV infrastructure.</a:t>
            </a:r>
          </a:p>
          <a:p>
            <a:pPr>
              <a:buClr>
                <a:srgbClr val="000000"/>
              </a:buClr>
            </a:pPr>
            <a:r>
              <a:rPr lang="en-US" sz="1800"/>
              <a:t>NF Orchestrator is responsible for managing the physical resources that constitute the NFVI. This includes compute resources, storage resources and network resources.</a:t>
            </a:r>
          </a:p>
          <a:p>
            <a:pPr>
              <a:buClr>
                <a:srgbClr val="000000"/>
              </a:buClr>
            </a:pPr>
            <a:r>
              <a:rPr lang="en-US" sz="1800"/>
              <a:t>NF Orchestrator provisions resources on command from the slice orchestrator.</a:t>
            </a:r>
          </a:p>
          <a:p>
            <a:pPr>
              <a:buClr>
                <a:srgbClr val="000000"/>
              </a:buClr>
            </a:pPr>
            <a:r>
              <a:rPr lang="en-US" sz="1800"/>
              <a:t>In contrast the network controller is responsible for provisioning end-to-end paths in the transport segments to interconnect the NFs that constitute a slice.</a:t>
            </a:r>
          </a:p>
          <a:p>
            <a:pPr>
              <a:buClr>
                <a:srgbClr val="000000"/>
              </a:buClr>
            </a:pPr>
            <a:r>
              <a:rPr lang="en-US" sz="1800">
                <a:ea typeface="+mn-lt"/>
                <a:cs typeface="+mn-lt"/>
              </a:rPr>
              <a:t>Network controller incorporates state-of-the-art techniques for routing optimization and virtual network embedding to ensure that the QoS constraints of the slices are satisfied.</a:t>
            </a:r>
          </a:p>
          <a:p>
            <a:pPr>
              <a:buClr>
                <a:srgbClr val="000000"/>
              </a:buClr>
            </a:pPr>
            <a:endParaRPr lang="en-US"/>
          </a:p>
        </p:txBody>
      </p:sp>
      <p:sp>
        <p:nvSpPr>
          <p:cNvPr id="5" name="Slide Number Placeholder 4">
            <a:extLst>
              <a:ext uri="{FF2B5EF4-FFF2-40B4-BE49-F238E27FC236}">
                <a16:creationId xmlns:a16="http://schemas.microsoft.com/office/drawing/2014/main" id="{96C45B08-1924-4C4F-85B5-95E1D41F84B2}"/>
              </a:ext>
            </a:extLst>
          </p:cNvPr>
          <p:cNvSpPr>
            <a:spLocks noGrp="1"/>
          </p:cNvSpPr>
          <p:nvPr>
            <p:ph type="sldNum" sz="quarter" idx="12"/>
          </p:nvPr>
        </p:nvSpPr>
        <p:spPr/>
        <p:txBody>
          <a:bodyPr/>
          <a:lstStyle/>
          <a:p>
            <a:fld id="{A379395B-3572-4BA8-8E13-5998172CD792}" type="slidenum">
              <a:rPr lang="en-US" smtClean="0"/>
              <a:t>15</a:t>
            </a:fld>
            <a:endParaRPr lang="en-US"/>
          </a:p>
        </p:txBody>
      </p:sp>
    </p:spTree>
    <p:extLst>
      <p:ext uri="{BB962C8B-B14F-4D97-AF65-F5344CB8AC3E}">
        <p14:creationId xmlns:p14="http://schemas.microsoft.com/office/powerpoint/2010/main" val="4451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C694-3EA9-46CA-B5A8-B35DF4FB75EB}"/>
              </a:ext>
            </a:extLst>
          </p:cNvPr>
          <p:cNvSpPr>
            <a:spLocks noGrp="1"/>
          </p:cNvSpPr>
          <p:nvPr>
            <p:ph type="title"/>
          </p:nvPr>
        </p:nvSpPr>
        <p:spPr/>
        <p:txBody>
          <a:bodyPr/>
          <a:lstStyle/>
          <a:p>
            <a:r>
              <a:rPr lang="en-US"/>
              <a:t>Research Directions</a:t>
            </a:r>
          </a:p>
        </p:txBody>
      </p:sp>
      <p:sp>
        <p:nvSpPr>
          <p:cNvPr id="3" name="Content Placeholder 2">
            <a:extLst>
              <a:ext uri="{FF2B5EF4-FFF2-40B4-BE49-F238E27FC236}">
                <a16:creationId xmlns:a16="http://schemas.microsoft.com/office/drawing/2014/main" id="{78413932-51F5-4916-B2D1-AD3E9FEC5A3B}"/>
              </a:ext>
            </a:extLst>
          </p:cNvPr>
          <p:cNvSpPr>
            <a:spLocks noGrp="1"/>
          </p:cNvSpPr>
          <p:nvPr>
            <p:ph sz="half" idx="1"/>
          </p:nvPr>
        </p:nvSpPr>
        <p:spPr>
          <a:xfrm>
            <a:off x="259881" y="1413164"/>
            <a:ext cx="11569729" cy="4590472"/>
          </a:xfrm>
        </p:spPr>
        <p:txBody>
          <a:bodyPr vert="horz" lIns="91440" tIns="45720" rIns="91440" bIns="45720" rtlCol="0" anchor="t">
            <a:normAutofit fontScale="92500" lnSpcReduction="10000"/>
          </a:bodyPr>
          <a:lstStyle/>
          <a:p>
            <a:r>
              <a:rPr lang="en-US" sz="1800"/>
              <a:t>Slice requirements translation</a:t>
            </a:r>
          </a:p>
          <a:p>
            <a:pPr lvl="1"/>
            <a:r>
              <a:rPr lang="en-US" sz="1800"/>
              <a:t>Need to map the high-level slice QoS requirements to infrastructure resource requirements.</a:t>
            </a:r>
          </a:p>
          <a:p>
            <a:pPr lvl="1"/>
            <a:r>
              <a:rPr lang="en-US" sz="1800"/>
              <a:t>Affected by factors such as network condition, isolation between slices, and traffic load.</a:t>
            </a:r>
          </a:p>
          <a:p>
            <a:pPr>
              <a:buClr>
                <a:srgbClr val="000000"/>
              </a:buClr>
            </a:pPr>
            <a:r>
              <a:rPr lang="en-US" sz="1800"/>
              <a:t>Dynamic function splitting in the RAN</a:t>
            </a:r>
          </a:p>
          <a:p>
            <a:pPr lvl="1">
              <a:buClr>
                <a:srgbClr val="000000"/>
              </a:buClr>
            </a:pPr>
            <a:r>
              <a:rPr lang="en-US" sz="1800"/>
              <a:t>Open interfaces allow different functional splits for different slices, allowing the network to be tailored to support specific use-cases.</a:t>
            </a:r>
          </a:p>
          <a:p>
            <a:pPr lvl="1">
              <a:buClr>
                <a:srgbClr val="000000"/>
              </a:buClr>
            </a:pPr>
            <a:r>
              <a:rPr lang="en-US" sz="1800"/>
              <a:t>Appropriate functional splits need to be selected keeping in mind the limitations of transport delay budget and bandwidth.</a:t>
            </a:r>
          </a:p>
          <a:p>
            <a:pPr>
              <a:buClr>
                <a:srgbClr val="000000"/>
              </a:buClr>
            </a:pPr>
            <a:r>
              <a:rPr lang="en-US" sz="1800"/>
              <a:t>Data-driven orchestration algorithms</a:t>
            </a:r>
          </a:p>
          <a:p>
            <a:pPr lvl="1"/>
            <a:r>
              <a:rPr lang="en-US" sz="1800"/>
              <a:t>Contemporary strategies are oblivious to the future network conditions and changes in traffic volume.</a:t>
            </a:r>
          </a:p>
          <a:p>
            <a:pPr lvl="1"/>
            <a:r>
              <a:rPr lang="en-US" sz="1800"/>
              <a:t>Orchestration decisions need to be adapted every so often by leveraging data-driven predictive models and QoS requirements of slices.</a:t>
            </a:r>
          </a:p>
        </p:txBody>
      </p:sp>
      <p:sp>
        <p:nvSpPr>
          <p:cNvPr id="5" name="Slide Number Placeholder 4">
            <a:extLst>
              <a:ext uri="{FF2B5EF4-FFF2-40B4-BE49-F238E27FC236}">
                <a16:creationId xmlns:a16="http://schemas.microsoft.com/office/drawing/2014/main" id="{7A78593E-5709-4922-9FB2-18C3600431C7}"/>
              </a:ext>
            </a:extLst>
          </p:cNvPr>
          <p:cNvSpPr>
            <a:spLocks noGrp="1"/>
          </p:cNvSpPr>
          <p:nvPr>
            <p:ph type="sldNum" sz="quarter" idx="12"/>
          </p:nvPr>
        </p:nvSpPr>
        <p:spPr/>
        <p:txBody>
          <a:bodyPr/>
          <a:lstStyle/>
          <a:p>
            <a:fld id="{A379395B-3572-4BA8-8E13-5998172CD792}" type="slidenum">
              <a:rPr lang="en-US" smtClean="0"/>
              <a:t>16</a:t>
            </a:fld>
            <a:endParaRPr lang="en-US"/>
          </a:p>
        </p:txBody>
      </p:sp>
    </p:spTree>
    <p:extLst>
      <p:ext uri="{BB962C8B-B14F-4D97-AF65-F5344CB8AC3E}">
        <p14:creationId xmlns:p14="http://schemas.microsoft.com/office/powerpoint/2010/main" val="67210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C694-3EA9-46CA-B5A8-B35DF4FB75EB}"/>
              </a:ext>
            </a:extLst>
          </p:cNvPr>
          <p:cNvSpPr>
            <a:spLocks noGrp="1"/>
          </p:cNvSpPr>
          <p:nvPr>
            <p:ph type="title"/>
          </p:nvPr>
        </p:nvSpPr>
        <p:spPr/>
        <p:txBody>
          <a:bodyPr/>
          <a:lstStyle/>
          <a:p>
            <a:r>
              <a:rPr lang="en-US"/>
              <a:t>Research Directions (cont.)</a:t>
            </a:r>
          </a:p>
        </p:txBody>
      </p:sp>
      <p:sp>
        <p:nvSpPr>
          <p:cNvPr id="3" name="Content Placeholder 2">
            <a:extLst>
              <a:ext uri="{FF2B5EF4-FFF2-40B4-BE49-F238E27FC236}">
                <a16:creationId xmlns:a16="http://schemas.microsoft.com/office/drawing/2014/main" id="{78413932-51F5-4916-B2D1-AD3E9FEC5A3B}"/>
              </a:ext>
            </a:extLst>
          </p:cNvPr>
          <p:cNvSpPr>
            <a:spLocks noGrp="1"/>
          </p:cNvSpPr>
          <p:nvPr>
            <p:ph sz="half" idx="1"/>
          </p:nvPr>
        </p:nvSpPr>
        <p:spPr>
          <a:xfrm>
            <a:off x="259882" y="1413164"/>
            <a:ext cx="11068518" cy="4590472"/>
          </a:xfrm>
        </p:spPr>
        <p:txBody>
          <a:bodyPr vert="horz" lIns="91440" tIns="45720" rIns="91440" bIns="45720" rtlCol="0" anchor="t">
            <a:normAutofit fontScale="92500" lnSpcReduction="10000"/>
          </a:bodyPr>
          <a:lstStyle/>
          <a:p>
            <a:pPr>
              <a:buClr>
                <a:srgbClr val="000000"/>
              </a:buClr>
            </a:pPr>
            <a:r>
              <a:rPr lang="en-US" sz="1800"/>
              <a:t>KPI and infrastructure monitoring</a:t>
            </a:r>
          </a:p>
          <a:p>
            <a:pPr lvl="1">
              <a:buClr>
                <a:srgbClr val="000000"/>
              </a:buClr>
            </a:pPr>
            <a:r>
              <a:rPr lang="en-US" sz="1800"/>
              <a:t>Computing KPIs for E2E network slices is challenging; analysis of the relation between infrastructure and NF KPIs and slice KPIs is needed.</a:t>
            </a:r>
          </a:p>
          <a:p>
            <a:pPr lvl="1">
              <a:buClr>
                <a:srgbClr val="000000"/>
              </a:buClr>
            </a:pPr>
            <a:r>
              <a:rPr lang="en-US" sz="1800"/>
              <a:t>Push-based streaming telemetry can be a viable alternative to traditional polling-based approaches in order to meet the requirements of mission-critical 5G services.</a:t>
            </a:r>
          </a:p>
          <a:p>
            <a:pPr>
              <a:buClr>
                <a:srgbClr val="000000"/>
              </a:buClr>
            </a:pPr>
            <a:r>
              <a:rPr lang="en-US" sz="1800"/>
              <a:t>Predictive maintenance</a:t>
            </a:r>
          </a:p>
          <a:p>
            <a:pPr lvl="1">
              <a:buClr>
                <a:srgbClr val="000000"/>
              </a:buClr>
            </a:pPr>
            <a:r>
              <a:rPr lang="en-US" sz="1800"/>
              <a:t>Prediction models for network equipment failures can give early notification of failure or degradation events and help in taking preventive measures.</a:t>
            </a:r>
          </a:p>
          <a:p>
            <a:pPr>
              <a:buClr>
                <a:srgbClr val="000000"/>
              </a:buClr>
            </a:pPr>
            <a:r>
              <a:rPr lang="en-US" sz="1800"/>
              <a:t>Fault and performance management</a:t>
            </a:r>
          </a:p>
          <a:p>
            <a:pPr lvl="1">
              <a:buClr>
                <a:srgbClr val="000000"/>
              </a:buClr>
            </a:pPr>
            <a:r>
              <a:rPr lang="en-US" sz="1800"/>
              <a:t>Root cause analysis is crucial to isolate alarms and extract meaningful dependencies between them, leading to subsequent stages of mitigation and healing.</a:t>
            </a:r>
          </a:p>
          <a:p>
            <a:pPr lvl="1">
              <a:buClr>
                <a:srgbClr val="000000"/>
              </a:buClr>
            </a:pPr>
            <a:r>
              <a:rPr lang="en-US" sz="1800"/>
              <a:t>Reinforcement Learning is a promising approach for enabling networks to learn the best mitigation workflow.</a:t>
            </a:r>
          </a:p>
        </p:txBody>
      </p:sp>
      <p:sp>
        <p:nvSpPr>
          <p:cNvPr id="5" name="Slide Number Placeholder 4">
            <a:extLst>
              <a:ext uri="{FF2B5EF4-FFF2-40B4-BE49-F238E27FC236}">
                <a16:creationId xmlns:a16="http://schemas.microsoft.com/office/drawing/2014/main" id="{4F415D93-F8E6-49F9-87AC-018BEC91D4B3}"/>
              </a:ext>
            </a:extLst>
          </p:cNvPr>
          <p:cNvSpPr>
            <a:spLocks noGrp="1"/>
          </p:cNvSpPr>
          <p:nvPr>
            <p:ph type="sldNum" sz="quarter" idx="12"/>
          </p:nvPr>
        </p:nvSpPr>
        <p:spPr/>
        <p:txBody>
          <a:bodyPr/>
          <a:lstStyle/>
          <a:p>
            <a:fld id="{A379395B-3572-4BA8-8E13-5998172CD792}" type="slidenum">
              <a:rPr lang="en-US" smtClean="0"/>
              <a:t>17</a:t>
            </a:fld>
            <a:endParaRPr lang="en-US"/>
          </a:p>
        </p:txBody>
      </p:sp>
    </p:spTree>
    <p:extLst>
      <p:ext uri="{BB962C8B-B14F-4D97-AF65-F5344CB8AC3E}">
        <p14:creationId xmlns:p14="http://schemas.microsoft.com/office/powerpoint/2010/main" val="40868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D074E-263D-4F18-B855-044520AE834D}"/>
              </a:ext>
            </a:extLst>
          </p:cNvPr>
          <p:cNvSpPr>
            <a:spLocks noGrp="1"/>
          </p:cNvSpPr>
          <p:nvPr>
            <p:ph type="title"/>
          </p:nvPr>
        </p:nvSpPr>
        <p:spPr/>
        <p:txBody>
          <a:bodyPr/>
          <a:lstStyle/>
          <a:p>
            <a:r>
              <a:rPr lang="en-US"/>
              <a:t>Questions</a:t>
            </a:r>
          </a:p>
        </p:txBody>
      </p:sp>
      <p:sp>
        <p:nvSpPr>
          <p:cNvPr id="2" name="Slide Number Placeholder 1">
            <a:extLst>
              <a:ext uri="{FF2B5EF4-FFF2-40B4-BE49-F238E27FC236}">
                <a16:creationId xmlns:a16="http://schemas.microsoft.com/office/drawing/2014/main" id="{A6AFDFE1-3772-4EE4-9FFE-B2BDF1FC4258}"/>
              </a:ext>
            </a:extLst>
          </p:cNvPr>
          <p:cNvSpPr>
            <a:spLocks noGrp="1"/>
          </p:cNvSpPr>
          <p:nvPr>
            <p:ph type="sldNum" sz="quarter" idx="12"/>
          </p:nvPr>
        </p:nvSpPr>
        <p:spPr/>
        <p:txBody>
          <a:bodyPr/>
          <a:lstStyle/>
          <a:p>
            <a:fld id="{A379395B-3572-4BA8-8E13-5998172CD792}" type="slidenum">
              <a:rPr lang="en-US" smtClean="0"/>
              <a:t>18</a:t>
            </a:fld>
            <a:endParaRPr lang="en-US"/>
          </a:p>
        </p:txBody>
      </p:sp>
    </p:spTree>
    <p:extLst>
      <p:ext uri="{BB962C8B-B14F-4D97-AF65-F5344CB8AC3E}">
        <p14:creationId xmlns:p14="http://schemas.microsoft.com/office/powerpoint/2010/main" val="2959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B28D-5C7C-4911-A4A3-7117B1F5CF9C}"/>
              </a:ext>
            </a:extLst>
          </p:cNvPr>
          <p:cNvSpPr>
            <a:spLocks noGrp="1"/>
          </p:cNvSpPr>
          <p:nvPr>
            <p:ph type="title"/>
          </p:nvPr>
        </p:nvSpPr>
        <p:spPr/>
        <p:txBody>
          <a:bodyPr/>
          <a:lstStyle/>
          <a:p>
            <a:r>
              <a:rPr lang="en-US"/>
              <a:t>Research Challenges </a:t>
            </a:r>
          </a:p>
        </p:txBody>
      </p:sp>
      <p:sp>
        <p:nvSpPr>
          <p:cNvPr id="3" name="Content Placeholder 2">
            <a:extLst>
              <a:ext uri="{FF2B5EF4-FFF2-40B4-BE49-F238E27FC236}">
                <a16:creationId xmlns:a16="http://schemas.microsoft.com/office/drawing/2014/main" id="{F74B06A3-E91A-44EB-9EE5-4CF914360CD5}"/>
              </a:ext>
            </a:extLst>
          </p:cNvPr>
          <p:cNvSpPr>
            <a:spLocks noGrp="1"/>
          </p:cNvSpPr>
          <p:nvPr>
            <p:ph sz="half" idx="1"/>
          </p:nvPr>
        </p:nvSpPr>
        <p:spPr/>
        <p:txBody>
          <a:bodyPr vert="horz" lIns="91440" tIns="45720" rIns="91440" bIns="45720" rtlCol="0" anchor="t">
            <a:normAutofit lnSpcReduction="10000"/>
          </a:bodyPr>
          <a:lstStyle/>
          <a:p>
            <a:r>
              <a:rPr lang="en-US"/>
              <a:t>Slice Requirements translation</a:t>
            </a:r>
          </a:p>
          <a:p>
            <a:pPr lvl="1">
              <a:buClr>
                <a:srgbClr val="000000"/>
              </a:buClr>
            </a:pPr>
            <a:r>
              <a:rPr lang="en-US"/>
              <a:t>Need to map high-level resource requirments of tenants into lower level decisions about resource allocation.</a:t>
            </a:r>
          </a:p>
          <a:p>
            <a:pPr lvl="1">
              <a:buClr>
                <a:srgbClr val="000000"/>
              </a:buClr>
            </a:pPr>
            <a:r>
              <a:rPr lang="en-US" b="1"/>
              <a:t>Problem: Impact of resource allocation decisions is not the same for every service. </a:t>
            </a:r>
            <a:r>
              <a:rPr lang="en-US"/>
              <a:t>Need to understand how infrastructure level decisions impact </a:t>
            </a:r>
            <a:r>
              <a:rPr lang="en-US" i="1"/>
              <a:t>perceived </a:t>
            </a:r>
            <a:r>
              <a:rPr lang="en-US"/>
              <a:t>QoS for service users. </a:t>
            </a:r>
          </a:p>
        </p:txBody>
      </p:sp>
      <p:sp>
        <p:nvSpPr>
          <p:cNvPr id="4" name="Content Placeholder 3">
            <a:extLst>
              <a:ext uri="{FF2B5EF4-FFF2-40B4-BE49-F238E27FC236}">
                <a16:creationId xmlns:a16="http://schemas.microsoft.com/office/drawing/2014/main" id="{E62AEF1D-EA2D-45D4-8E91-73A1C017540A}"/>
              </a:ext>
            </a:extLst>
          </p:cNvPr>
          <p:cNvSpPr>
            <a:spLocks noGrp="1"/>
          </p:cNvSpPr>
          <p:nvPr>
            <p:ph sz="half" idx="2"/>
          </p:nvPr>
        </p:nvSpPr>
        <p:spPr/>
        <p:txBody>
          <a:bodyPr vert="horz" lIns="91440" tIns="45720" rIns="91440" bIns="45720" rtlCol="0" anchor="t">
            <a:normAutofit lnSpcReduction="10000"/>
          </a:bodyPr>
          <a:lstStyle/>
          <a:p>
            <a:r>
              <a:rPr lang="en-US"/>
              <a:t>Dynamic Function Splitting in the RAN</a:t>
            </a:r>
          </a:p>
          <a:p>
            <a:pPr lvl="1">
              <a:buClr>
                <a:srgbClr val="000000"/>
              </a:buClr>
            </a:pPr>
            <a:r>
              <a:rPr lang="en-US"/>
              <a:t>RAN disaggregation and the </a:t>
            </a:r>
            <a:r>
              <a:rPr lang="en-US" err="1"/>
              <a:t>softwarization</a:t>
            </a:r>
            <a:r>
              <a:rPr lang="en-US"/>
              <a:t> of the RAN NFs opens the possibility of employing different functional splits for different slices.</a:t>
            </a:r>
          </a:p>
          <a:p>
            <a:pPr lvl="1">
              <a:buClr>
                <a:srgbClr val="000000"/>
              </a:buClr>
            </a:pPr>
            <a:r>
              <a:rPr lang="en-US" b="1"/>
              <a:t>Problem: The use of different functional splits increases the complexity of orchestration. </a:t>
            </a:r>
            <a:r>
              <a:rPr lang="en-US"/>
              <a:t>Need the ability to steer traffic for different slices to the correct set of RAN NFs as well as the ability to deploy RAN NFs in either the CU or the DU depending on the split being used. </a:t>
            </a:r>
          </a:p>
        </p:txBody>
      </p:sp>
      <p:sp>
        <p:nvSpPr>
          <p:cNvPr id="6" name="Slide Number Placeholder 5">
            <a:extLst>
              <a:ext uri="{FF2B5EF4-FFF2-40B4-BE49-F238E27FC236}">
                <a16:creationId xmlns:a16="http://schemas.microsoft.com/office/drawing/2014/main" id="{4119D6A9-E3D7-43E2-9ED2-C3E1A6D598A1}"/>
              </a:ext>
            </a:extLst>
          </p:cNvPr>
          <p:cNvSpPr>
            <a:spLocks noGrp="1"/>
          </p:cNvSpPr>
          <p:nvPr>
            <p:ph type="sldNum" sz="quarter" idx="12"/>
          </p:nvPr>
        </p:nvSpPr>
        <p:spPr/>
        <p:txBody>
          <a:bodyPr/>
          <a:lstStyle/>
          <a:p>
            <a:fld id="{A379395B-3572-4BA8-8E13-5998172CD792}" type="slidenum">
              <a:rPr lang="en-US" smtClean="0"/>
              <a:t>19</a:t>
            </a:fld>
            <a:endParaRPr lang="en-US"/>
          </a:p>
        </p:txBody>
      </p:sp>
    </p:spTree>
    <p:extLst>
      <p:ext uri="{BB962C8B-B14F-4D97-AF65-F5344CB8AC3E}">
        <p14:creationId xmlns:p14="http://schemas.microsoft.com/office/powerpoint/2010/main" val="67604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3258-FDE9-4BE8-AAA7-7FEA9B592F14}"/>
              </a:ext>
            </a:extLst>
          </p:cNvPr>
          <p:cNvSpPr>
            <a:spLocks noGrp="1"/>
          </p:cNvSpPr>
          <p:nvPr>
            <p:ph type="title"/>
          </p:nvPr>
        </p:nvSpPr>
        <p:spPr/>
        <p:txBody>
          <a:bodyPr/>
          <a:lstStyle/>
          <a:p>
            <a:r>
              <a:rPr lang="en-US"/>
              <a:t>5G and Beyond Networks</a:t>
            </a:r>
          </a:p>
        </p:txBody>
      </p:sp>
      <p:sp>
        <p:nvSpPr>
          <p:cNvPr id="3" name="Content Placeholder 2">
            <a:extLst>
              <a:ext uri="{FF2B5EF4-FFF2-40B4-BE49-F238E27FC236}">
                <a16:creationId xmlns:a16="http://schemas.microsoft.com/office/drawing/2014/main" id="{D9D8D1E3-3AA8-4705-A445-940069BF3395}"/>
              </a:ext>
            </a:extLst>
          </p:cNvPr>
          <p:cNvSpPr>
            <a:spLocks noGrp="1"/>
          </p:cNvSpPr>
          <p:nvPr>
            <p:ph sz="half" idx="1"/>
          </p:nvPr>
        </p:nvSpPr>
        <p:spPr/>
        <p:txBody>
          <a:bodyPr>
            <a:normAutofit/>
          </a:bodyPr>
          <a:lstStyle/>
          <a:p>
            <a:r>
              <a:rPr lang="en-US" sz="1800"/>
              <a:t>Three main service types in 5G include Enhanced Mobile Broadband (eMBB), Ultra Reliable Low Latency Communications (URLLC), Massive Internet of Things (</a:t>
            </a:r>
            <a:r>
              <a:rPr lang="en-US" sz="1800" err="1"/>
              <a:t>mMTC</a:t>
            </a:r>
            <a:r>
              <a:rPr lang="en-US" sz="1800"/>
              <a:t>).</a:t>
            </a:r>
          </a:p>
          <a:p>
            <a:pPr>
              <a:lnSpc>
                <a:spcPct val="90000"/>
              </a:lnSpc>
            </a:pPr>
            <a:r>
              <a:rPr lang="en-US" sz="1800"/>
              <a:t>Additional service types in beyond 5G (B5G)</a:t>
            </a:r>
          </a:p>
          <a:p>
            <a:pPr lvl="1">
              <a:lnSpc>
                <a:spcPct val="90000"/>
              </a:lnSpc>
            </a:pPr>
            <a:r>
              <a:rPr lang="en-US" sz="1800"/>
              <a:t>Envisioned services impose stricter QoS requirements on existing categories.</a:t>
            </a:r>
          </a:p>
          <a:p>
            <a:pPr lvl="1">
              <a:lnSpc>
                <a:spcPct val="90000"/>
              </a:lnSpc>
            </a:pPr>
            <a:r>
              <a:rPr lang="en-US" sz="1800"/>
              <a:t>Applications such as XR require fusion of existing 5G services.</a:t>
            </a:r>
          </a:p>
          <a:p>
            <a:pPr lvl="1">
              <a:lnSpc>
                <a:spcPct val="90000"/>
              </a:lnSpc>
            </a:pPr>
            <a:r>
              <a:rPr lang="en-US" sz="1800"/>
              <a:t>New services such as human-centric-services (HCS) and converged compute, communication, control, and sensing (3CSL).</a:t>
            </a:r>
          </a:p>
          <a:p>
            <a:endParaRPr lang="en-US"/>
          </a:p>
        </p:txBody>
      </p:sp>
      <p:pic>
        <p:nvPicPr>
          <p:cNvPr id="9" name="Content Placeholder 8" descr="A picture containing text, vector graphics&#10;&#10;Description automatically generated">
            <a:extLst>
              <a:ext uri="{FF2B5EF4-FFF2-40B4-BE49-F238E27FC236}">
                <a16:creationId xmlns:a16="http://schemas.microsoft.com/office/drawing/2014/main" id="{75F86E5D-76D8-4291-8F6A-0C13FCEE072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613" y="2080107"/>
            <a:ext cx="5659437" cy="3256585"/>
          </a:xfrm>
        </p:spPr>
      </p:pic>
      <p:sp>
        <p:nvSpPr>
          <p:cNvPr id="5" name="Slide Number Placeholder 4">
            <a:extLst>
              <a:ext uri="{FF2B5EF4-FFF2-40B4-BE49-F238E27FC236}">
                <a16:creationId xmlns:a16="http://schemas.microsoft.com/office/drawing/2014/main" id="{9D06B104-CF09-40AB-B748-475873F224BA}"/>
              </a:ext>
            </a:extLst>
          </p:cNvPr>
          <p:cNvSpPr>
            <a:spLocks noGrp="1"/>
          </p:cNvSpPr>
          <p:nvPr>
            <p:ph type="sldNum" sz="quarter" idx="12"/>
          </p:nvPr>
        </p:nvSpPr>
        <p:spPr/>
        <p:txBody>
          <a:bodyPr/>
          <a:lstStyle/>
          <a:p>
            <a:fld id="{A379395B-3572-4BA8-8E13-5998172CD792}" type="slidenum">
              <a:rPr lang="en-US" smtClean="0"/>
              <a:t>2</a:t>
            </a:fld>
            <a:endParaRPr lang="en-US"/>
          </a:p>
        </p:txBody>
      </p:sp>
    </p:spTree>
    <p:extLst>
      <p:ext uri="{BB962C8B-B14F-4D97-AF65-F5344CB8AC3E}">
        <p14:creationId xmlns:p14="http://schemas.microsoft.com/office/powerpoint/2010/main" val="3033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C3BE-7076-4471-8FAF-26F3F3562525}"/>
              </a:ext>
            </a:extLst>
          </p:cNvPr>
          <p:cNvSpPr>
            <a:spLocks noGrp="1"/>
          </p:cNvSpPr>
          <p:nvPr>
            <p:ph type="title"/>
          </p:nvPr>
        </p:nvSpPr>
        <p:spPr/>
        <p:txBody>
          <a:bodyPr/>
          <a:lstStyle/>
          <a:p>
            <a:r>
              <a:rPr lang="en-US"/>
              <a:t>Research Challenges (Cont.)</a:t>
            </a:r>
          </a:p>
        </p:txBody>
      </p:sp>
      <p:sp>
        <p:nvSpPr>
          <p:cNvPr id="3" name="Content Placeholder 2">
            <a:extLst>
              <a:ext uri="{FF2B5EF4-FFF2-40B4-BE49-F238E27FC236}">
                <a16:creationId xmlns:a16="http://schemas.microsoft.com/office/drawing/2014/main" id="{D27C77DB-D152-41A4-9B5B-5D89225BC19B}"/>
              </a:ext>
            </a:extLst>
          </p:cNvPr>
          <p:cNvSpPr>
            <a:spLocks noGrp="1"/>
          </p:cNvSpPr>
          <p:nvPr>
            <p:ph sz="half" idx="1"/>
          </p:nvPr>
        </p:nvSpPr>
        <p:spPr/>
        <p:txBody>
          <a:bodyPr vert="horz" lIns="91440" tIns="45720" rIns="91440" bIns="45720" rtlCol="0" anchor="t">
            <a:normAutofit lnSpcReduction="10000"/>
          </a:bodyPr>
          <a:lstStyle/>
          <a:p>
            <a:r>
              <a:rPr lang="en-US"/>
              <a:t>Data Driven Orchestration Algorithms</a:t>
            </a:r>
          </a:p>
          <a:p>
            <a:pPr lvl="1">
              <a:buClr>
                <a:srgbClr val="000000"/>
              </a:buClr>
            </a:pPr>
            <a:r>
              <a:rPr lang="en-US"/>
              <a:t>In order to close the network orchestration and slice management loop, algorithms that can make intelligent resource allocation decisions are required.</a:t>
            </a:r>
          </a:p>
          <a:p>
            <a:pPr lvl="1">
              <a:buClr>
                <a:srgbClr val="000000"/>
              </a:buClr>
            </a:pPr>
            <a:r>
              <a:rPr lang="en-US" b="1"/>
              <a:t>Problem: Contemporary RA algorithms are oblivious to future network conditions, trends and fluctuations in traffic volume. </a:t>
            </a:r>
            <a:r>
              <a:rPr lang="en-US"/>
              <a:t>Take advantage of data-driven predictive models to ensure that the QoS requirements of the slices are satisfied. </a:t>
            </a:r>
          </a:p>
        </p:txBody>
      </p:sp>
      <p:sp>
        <p:nvSpPr>
          <p:cNvPr id="4" name="Content Placeholder 3">
            <a:extLst>
              <a:ext uri="{FF2B5EF4-FFF2-40B4-BE49-F238E27FC236}">
                <a16:creationId xmlns:a16="http://schemas.microsoft.com/office/drawing/2014/main" id="{30C611FB-5E1E-4B00-AFD0-76E5877BA5BF}"/>
              </a:ext>
            </a:extLst>
          </p:cNvPr>
          <p:cNvSpPr>
            <a:spLocks noGrp="1"/>
          </p:cNvSpPr>
          <p:nvPr>
            <p:ph sz="half" idx="2"/>
          </p:nvPr>
        </p:nvSpPr>
        <p:spPr/>
        <p:txBody>
          <a:bodyPr vert="horz" lIns="91440" tIns="45720" rIns="91440" bIns="45720" rtlCol="0" anchor="t">
            <a:normAutofit lnSpcReduction="10000"/>
          </a:bodyPr>
          <a:lstStyle/>
          <a:p>
            <a:r>
              <a:rPr lang="en-US"/>
              <a:t>KPI and Infrastructure Monitoring</a:t>
            </a:r>
          </a:p>
          <a:p>
            <a:pPr lvl="1">
              <a:buClr>
                <a:srgbClr val="000000"/>
              </a:buClr>
            </a:pPr>
            <a:r>
              <a:rPr lang="en-US"/>
              <a:t>To facilitate orchestration algorithms, the CLA platform needs to quantify the QoS experienced by slice users. </a:t>
            </a:r>
          </a:p>
          <a:p>
            <a:pPr lvl="1">
              <a:buClr>
                <a:srgbClr val="000000"/>
              </a:buClr>
            </a:pPr>
            <a:r>
              <a:rPr lang="en-US" b="1"/>
              <a:t>Problem: QoS cannot be easily quantified using traditional metrics like latency, bandwidth or jitter. </a:t>
            </a:r>
            <a:r>
              <a:rPr lang="en-US"/>
              <a:t>As such a CLA platform will likely require </a:t>
            </a:r>
            <a:r>
              <a:rPr lang="en-US" i="1"/>
              <a:t>composite</a:t>
            </a:r>
            <a:r>
              <a:rPr lang="en-US"/>
              <a:t> KPIs that are computed as a function of many different sub-metrics.</a:t>
            </a:r>
          </a:p>
        </p:txBody>
      </p:sp>
      <p:sp>
        <p:nvSpPr>
          <p:cNvPr id="6" name="Slide Number Placeholder 5">
            <a:extLst>
              <a:ext uri="{FF2B5EF4-FFF2-40B4-BE49-F238E27FC236}">
                <a16:creationId xmlns:a16="http://schemas.microsoft.com/office/drawing/2014/main" id="{BE5E38BD-74B5-41BB-98AE-ECB66651F9D7}"/>
              </a:ext>
            </a:extLst>
          </p:cNvPr>
          <p:cNvSpPr>
            <a:spLocks noGrp="1"/>
          </p:cNvSpPr>
          <p:nvPr>
            <p:ph type="sldNum" sz="quarter" idx="12"/>
          </p:nvPr>
        </p:nvSpPr>
        <p:spPr/>
        <p:txBody>
          <a:bodyPr/>
          <a:lstStyle/>
          <a:p>
            <a:fld id="{A379395B-3572-4BA8-8E13-5998172CD792}" type="slidenum">
              <a:rPr lang="en-US" smtClean="0"/>
              <a:t>20</a:t>
            </a:fld>
            <a:endParaRPr lang="en-US"/>
          </a:p>
        </p:txBody>
      </p:sp>
    </p:spTree>
    <p:extLst>
      <p:ext uri="{BB962C8B-B14F-4D97-AF65-F5344CB8AC3E}">
        <p14:creationId xmlns:p14="http://schemas.microsoft.com/office/powerpoint/2010/main" val="275992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1095-9619-44F9-A2B3-9BB3FD29D8E8}"/>
              </a:ext>
            </a:extLst>
          </p:cNvPr>
          <p:cNvSpPr>
            <a:spLocks noGrp="1"/>
          </p:cNvSpPr>
          <p:nvPr>
            <p:ph type="title"/>
          </p:nvPr>
        </p:nvSpPr>
        <p:spPr/>
        <p:txBody>
          <a:bodyPr/>
          <a:lstStyle/>
          <a:p>
            <a:r>
              <a:rPr lang="en-US"/>
              <a:t>Research Challenges (Cont.)</a:t>
            </a:r>
          </a:p>
        </p:txBody>
      </p:sp>
      <p:sp>
        <p:nvSpPr>
          <p:cNvPr id="4" name="Content Placeholder 3">
            <a:extLst>
              <a:ext uri="{FF2B5EF4-FFF2-40B4-BE49-F238E27FC236}">
                <a16:creationId xmlns:a16="http://schemas.microsoft.com/office/drawing/2014/main" id="{B9C58C2F-9A0D-4F55-8BA0-90226C296D87}"/>
              </a:ext>
            </a:extLst>
          </p:cNvPr>
          <p:cNvSpPr>
            <a:spLocks noGrp="1"/>
          </p:cNvSpPr>
          <p:nvPr>
            <p:ph sz="half" idx="2"/>
          </p:nvPr>
        </p:nvSpPr>
        <p:spPr>
          <a:xfrm>
            <a:off x="262369" y="1325721"/>
            <a:ext cx="5658620" cy="4590472"/>
          </a:xfrm>
        </p:spPr>
        <p:txBody>
          <a:bodyPr vert="horz" lIns="91440" tIns="45720" rIns="91440" bIns="45720" rtlCol="0" anchor="t">
            <a:normAutofit/>
          </a:bodyPr>
          <a:lstStyle/>
          <a:p>
            <a:r>
              <a:rPr lang="en-US"/>
              <a:t>Fault and Performance Management</a:t>
            </a:r>
          </a:p>
          <a:p>
            <a:pPr lvl="1">
              <a:buClr>
                <a:srgbClr val="000000"/>
              </a:buClr>
            </a:pPr>
            <a:r>
              <a:rPr lang="en-US"/>
              <a:t>Faults in hardware and software components that implement the CLA platform are inevitable.</a:t>
            </a:r>
          </a:p>
          <a:p>
            <a:pPr lvl="1">
              <a:buClr>
                <a:srgbClr val="000000"/>
              </a:buClr>
            </a:pPr>
            <a:r>
              <a:rPr lang="en-US" b="1"/>
              <a:t>Problem: Identifying the root-cause of a fault and determining a mitigation workflow seems to require human intervention. </a:t>
            </a:r>
          </a:p>
          <a:p>
            <a:pPr lvl="1">
              <a:buClr>
                <a:srgbClr val="000000"/>
              </a:buClr>
            </a:pPr>
            <a:r>
              <a:rPr lang="en-US"/>
              <a:t>Investigate reinforcement learning to remove the humans in the loop for fault and performance management. </a:t>
            </a:r>
            <a:endParaRPr lang="en-US" b="1"/>
          </a:p>
        </p:txBody>
      </p:sp>
      <p:sp>
        <p:nvSpPr>
          <p:cNvPr id="5" name="Slide Number Placeholder 4">
            <a:extLst>
              <a:ext uri="{FF2B5EF4-FFF2-40B4-BE49-F238E27FC236}">
                <a16:creationId xmlns:a16="http://schemas.microsoft.com/office/drawing/2014/main" id="{E68763EF-F979-4C08-B6C3-45EE63474802}"/>
              </a:ext>
            </a:extLst>
          </p:cNvPr>
          <p:cNvSpPr>
            <a:spLocks noGrp="1"/>
          </p:cNvSpPr>
          <p:nvPr>
            <p:ph type="sldNum" sz="quarter" idx="12"/>
          </p:nvPr>
        </p:nvSpPr>
        <p:spPr/>
        <p:txBody>
          <a:bodyPr/>
          <a:lstStyle/>
          <a:p>
            <a:fld id="{A379395B-3572-4BA8-8E13-5998172CD792}" type="slidenum">
              <a:rPr lang="en-US" smtClean="0"/>
              <a:t>21</a:t>
            </a:fld>
            <a:endParaRPr lang="en-US"/>
          </a:p>
        </p:txBody>
      </p:sp>
    </p:spTree>
    <p:extLst>
      <p:ext uri="{BB962C8B-B14F-4D97-AF65-F5344CB8AC3E}">
        <p14:creationId xmlns:p14="http://schemas.microsoft.com/office/powerpoint/2010/main" val="70637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E698F3-44D0-4E7B-8A02-13E36CB4342D}"/>
              </a:ext>
            </a:extLst>
          </p:cNvPr>
          <p:cNvSpPr>
            <a:spLocks noGrp="1"/>
          </p:cNvSpPr>
          <p:nvPr>
            <p:ph type="title"/>
          </p:nvPr>
        </p:nvSpPr>
        <p:spPr/>
        <p:txBody>
          <a:bodyPr/>
          <a:lstStyle/>
          <a:p>
            <a:r>
              <a:rPr lang="en-US"/>
              <a:t>5G and Beyond Networks - Architecture</a:t>
            </a:r>
          </a:p>
        </p:txBody>
      </p:sp>
      <p:sp>
        <p:nvSpPr>
          <p:cNvPr id="7" name="Content Placeholder 6">
            <a:extLst>
              <a:ext uri="{FF2B5EF4-FFF2-40B4-BE49-F238E27FC236}">
                <a16:creationId xmlns:a16="http://schemas.microsoft.com/office/drawing/2014/main" id="{0BC8D1C6-A408-49A0-AB93-65A062B2F8F6}"/>
              </a:ext>
            </a:extLst>
          </p:cNvPr>
          <p:cNvSpPr>
            <a:spLocks noGrp="1"/>
          </p:cNvSpPr>
          <p:nvPr>
            <p:ph sz="half" idx="1"/>
          </p:nvPr>
        </p:nvSpPr>
        <p:spPr/>
        <p:txBody>
          <a:bodyPr>
            <a:normAutofit/>
          </a:bodyPr>
          <a:lstStyle/>
          <a:p>
            <a:r>
              <a:rPr lang="en-US" sz="1800"/>
              <a:t>Flexible RAN architecture consisting of RU, DU and CU.</a:t>
            </a:r>
          </a:p>
          <a:p>
            <a:r>
              <a:rPr lang="en-US" sz="1800"/>
              <a:t>Next Generation (NG) core separates the current Evolved Packet Core (EPC) functions into finer grained Network Functions.</a:t>
            </a:r>
          </a:p>
          <a:p>
            <a:r>
              <a:rPr lang="en-US" sz="1800"/>
              <a:t>Network functionality is decoupled from the hardware in the form of virtual network functions (VNFs).</a:t>
            </a:r>
          </a:p>
          <a:p>
            <a:r>
              <a:rPr lang="en-US" sz="1800"/>
              <a:t>Adoption of cloud-native principles.</a:t>
            </a:r>
          </a:p>
        </p:txBody>
      </p:sp>
      <p:pic>
        <p:nvPicPr>
          <p:cNvPr id="6" name="Content Placeholder 5" descr="Graphical user interface, application&#10;&#10;Description automatically generated">
            <a:extLst>
              <a:ext uri="{FF2B5EF4-FFF2-40B4-BE49-F238E27FC236}">
                <a16:creationId xmlns:a16="http://schemas.microsoft.com/office/drawing/2014/main" id="{49ACD67B-9C30-4418-999C-0321E9FCD8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45058" y="1537505"/>
            <a:ext cx="4910547" cy="4341789"/>
          </a:xfrm>
        </p:spPr>
      </p:pic>
      <p:sp>
        <p:nvSpPr>
          <p:cNvPr id="3" name="Slide Number Placeholder 2">
            <a:extLst>
              <a:ext uri="{FF2B5EF4-FFF2-40B4-BE49-F238E27FC236}">
                <a16:creationId xmlns:a16="http://schemas.microsoft.com/office/drawing/2014/main" id="{95D309BE-6F26-42C5-929A-4CA5E1830355}"/>
              </a:ext>
            </a:extLst>
          </p:cNvPr>
          <p:cNvSpPr>
            <a:spLocks noGrp="1"/>
          </p:cNvSpPr>
          <p:nvPr>
            <p:ph type="sldNum" sz="quarter" idx="12"/>
          </p:nvPr>
        </p:nvSpPr>
        <p:spPr/>
        <p:txBody>
          <a:bodyPr/>
          <a:lstStyle/>
          <a:p>
            <a:fld id="{A379395B-3572-4BA8-8E13-5998172CD792}" type="slidenum">
              <a:rPr lang="en-US" smtClean="0"/>
              <a:t>3</a:t>
            </a:fld>
            <a:endParaRPr lang="en-US"/>
          </a:p>
        </p:txBody>
      </p:sp>
    </p:spTree>
    <p:extLst>
      <p:ext uri="{BB962C8B-B14F-4D97-AF65-F5344CB8AC3E}">
        <p14:creationId xmlns:p14="http://schemas.microsoft.com/office/powerpoint/2010/main" val="400350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2679-44D3-40B8-96B6-58C086328649}"/>
              </a:ext>
            </a:extLst>
          </p:cNvPr>
          <p:cNvSpPr>
            <a:spLocks noGrp="1"/>
          </p:cNvSpPr>
          <p:nvPr>
            <p:ph type="title"/>
          </p:nvPr>
        </p:nvSpPr>
        <p:spPr>
          <a:xfrm>
            <a:off x="259883" y="434108"/>
            <a:ext cx="11569729" cy="895927"/>
          </a:xfrm>
        </p:spPr>
        <p:txBody>
          <a:bodyPr anchor="ctr">
            <a:normAutofit/>
          </a:bodyPr>
          <a:lstStyle/>
          <a:p>
            <a:r>
              <a:rPr lang="en-US"/>
              <a:t>5G and Beyond Networks – Network Slicing</a:t>
            </a:r>
          </a:p>
        </p:txBody>
      </p:sp>
      <p:sp>
        <p:nvSpPr>
          <p:cNvPr id="3" name="Content Placeholder 2">
            <a:extLst>
              <a:ext uri="{FF2B5EF4-FFF2-40B4-BE49-F238E27FC236}">
                <a16:creationId xmlns:a16="http://schemas.microsoft.com/office/drawing/2014/main" id="{94137928-EDF7-43E2-B440-6AAB0191C898}"/>
              </a:ext>
            </a:extLst>
          </p:cNvPr>
          <p:cNvSpPr>
            <a:spLocks noGrp="1"/>
          </p:cNvSpPr>
          <p:nvPr>
            <p:ph sz="half" idx="1"/>
          </p:nvPr>
        </p:nvSpPr>
        <p:spPr>
          <a:xfrm>
            <a:off x="259882" y="1413164"/>
            <a:ext cx="5586855" cy="4590472"/>
          </a:xfrm>
        </p:spPr>
        <p:txBody>
          <a:bodyPr>
            <a:normAutofit/>
          </a:bodyPr>
          <a:lstStyle/>
          <a:p>
            <a:r>
              <a:rPr lang="en-US" sz="1800"/>
              <a:t>Isolated logical networks, customized for each application or service, by chaining together different VNFs.</a:t>
            </a:r>
          </a:p>
          <a:p>
            <a:r>
              <a:rPr lang="en-US" sz="1800"/>
              <a:t>Allows multiple virtual networks to be created on top of a common shared physical infrastructure.</a:t>
            </a:r>
          </a:p>
          <a:p>
            <a:r>
              <a:rPr lang="en-US" sz="1800"/>
              <a:t>Consists of different subnets, such as example: Radio Access Network (RAN) subnet, Core Network (CN) subnet, Transport network subnet.</a:t>
            </a:r>
          </a:p>
        </p:txBody>
      </p:sp>
      <p:pic>
        <p:nvPicPr>
          <p:cNvPr id="12" name="Content Placeholder 11" descr="Timeline&#10;&#10;Description automatically generated">
            <a:extLst>
              <a:ext uri="{FF2B5EF4-FFF2-40B4-BE49-F238E27FC236}">
                <a16:creationId xmlns:a16="http://schemas.microsoft.com/office/drawing/2014/main" id="{F6E359EA-F0A8-4955-A1B3-7F0FD9ABC1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992" y="1940081"/>
            <a:ext cx="5658620" cy="3536638"/>
          </a:xfrm>
          <a:noFill/>
        </p:spPr>
      </p:pic>
      <p:sp>
        <p:nvSpPr>
          <p:cNvPr id="5" name="Slide Number Placeholder 4">
            <a:extLst>
              <a:ext uri="{FF2B5EF4-FFF2-40B4-BE49-F238E27FC236}">
                <a16:creationId xmlns:a16="http://schemas.microsoft.com/office/drawing/2014/main" id="{0D989447-97A0-4246-8E16-A3DA81E20BDF}"/>
              </a:ext>
            </a:extLst>
          </p:cNvPr>
          <p:cNvSpPr>
            <a:spLocks noGrp="1"/>
          </p:cNvSpPr>
          <p:nvPr>
            <p:ph type="sldNum" sz="quarter" idx="12"/>
          </p:nvPr>
        </p:nvSpPr>
        <p:spPr/>
        <p:txBody>
          <a:bodyPr/>
          <a:lstStyle/>
          <a:p>
            <a:fld id="{A379395B-3572-4BA8-8E13-5998172CD792}" type="slidenum">
              <a:rPr lang="en-US" smtClean="0"/>
              <a:t>4</a:t>
            </a:fld>
            <a:endParaRPr lang="en-US"/>
          </a:p>
        </p:txBody>
      </p:sp>
    </p:spTree>
    <p:extLst>
      <p:ext uri="{BB962C8B-B14F-4D97-AF65-F5344CB8AC3E}">
        <p14:creationId xmlns:p14="http://schemas.microsoft.com/office/powerpoint/2010/main" val="423012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74C4-821A-43A9-9CB7-0ED24A742FE1}"/>
              </a:ext>
            </a:extLst>
          </p:cNvPr>
          <p:cNvSpPr>
            <a:spLocks noGrp="1"/>
          </p:cNvSpPr>
          <p:nvPr>
            <p:ph type="title"/>
          </p:nvPr>
        </p:nvSpPr>
        <p:spPr>
          <a:xfrm>
            <a:off x="259883" y="434108"/>
            <a:ext cx="11569729" cy="895927"/>
          </a:xfrm>
        </p:spPr>
        <p:txBody>
          <a:bodyPr anchor="ctr">
            <a:normAutofit/>
          </a:bodyPr>
          <a:lstStyle/>
          <a:p>
            <a:r>
              <a:rPr lang="en-US"/>
              <a:t>Closed Loop Automation (CLA) in 5G and Beyond</a:t>
            </a:r>
          </a:p>
        </p:txBody>
      </p:sp>
      <p:pic>
        <p:nvPicPr>
          <p:cNvPr id="4" name="Content Placeholder 3" descr="Graphical user interface&#10;&#10;Description automatically generated">
            <a:extLst>
              <a:ext uri="{FF2B5EF4-FFF2-40B4-BE49-F238E27FC236}">
                <a16:creationId xmlns:a16="http://schemas.microsoft.com/office/drawing/2014/main" id="{D60818C5-F90E-4798-AEB9-08CC57DE6F2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2388" y="1808812"/>
            <a:ext cx="6340671" cy="3677588"/>
          </a:xfrm>
          <a:noFill/>
        </p:spPr>
      </p:pic>
      <p:sp>
        <p:nvSpPr>
          <p:cNvPr id="5" name="Content Placeholder 4">
            <a:extLst>
              <a:ext uri="{FF2B5EF4-FFF2-40B4-BE49-F238E27FC236}">
                <a16:creationId xmlns:a16="http://schemas.microsoft.com/office/drawing/2014/main" id="{647D93A0-1BC4-4413-A661-F4BA29E6DFCD}"/>
              </a:ext>
            </a:extLst>
          </p:cNvPr>
          <p:cNvSpPr>
            <a:spLocks noGrp="1"/>
          </p:cNvSpPr>
          <p:nvPr>
            <p:ph sz="half" idx="2"/>
          </p:nvPr>
        </p:nvSpPr>
        <p:spPr>
          <a:xfrm>
            <a:off x="6875495" y="1352370"/>
            <a:ext cx="4954117" cy="4590472"/>
          </a:xfrm>
        </p:spPr>
        <p:txBody>
          <a:bodyPr>
            <a:noAutofit/>
          </a:bodyPr>
          <a:lstStyle/>
          <a:p>
            <a:pPr>
              <a:lnSpc>
                <a:spcPct val="90000"/>
              </a:lnSpc>
            </a:pPr>
            <a:r>
              <a:rPr lang="en-US" sz="1800"/>
              <a:t>E2E slice management and orchestration is challenging</a:t>
            </a:r>
          </a:p>
          <a:p>
            <a:pPr lvl="1">
              <a:lnSpc>
                <a:spcPct val="90000"/>
              </a:lnSpc>
            </a:pPr>
            <a:r>
              <a:rPr lang="en-US" sz="1800"/>
              <a:t>Softwarization and virtualization broaden the surface for faults.</a:t>
            </a:r>
          </a:p>
          <a:p>
            <a:pPr lvl="1">
              <a:lnSpc>
                <a:spcPct val="90000"/>
              </a:lnSpc>
            </a:pPr>
            <a:r>
              <a:rPr lang="en-US" sz="1800"/>
              <a:t>Faults and performance degradation can unfold at various levels.</a:t>
            </a:r>
          </a:p>
          <a:p>
            <a:pPr>
              <a:lnSpc>
                <a:spcPct val="90000"/>
              </a:lnSpc>
            </a:pPr>
            <a:r>
              <a:rPr lang="en-US" sz="1800"/>
              <a:t>Necessitates a data driven approach</a:t>
            </a:r>
          </a:p>
          <a:p>
            <a:pPr lvl="1">
              <a:lnSpc>
                <a:spcPct val="90000"/>
              </a:lnSpc>
            </a:pPr>
            <a:r>
              <a:rPr lang="en-US" sz="1800"/>
              <a:t>Automated, intelligent agents capable of making management decisions on behalf of the network operators are used to manage the network infrastructure.</a:t>
            </a:r>
          </a:p>
          <a:p>
            <a:pPr lvl="1">
              <a:lnSpc>
                <a:spcPct val="90000"/>
              </a:lnSpc>
            </a:pPr>
            <a:r>
              <a:rPr lang="en-US" sz="1800"/>
              <a:t>AI/ML based predictive maintenance can reduce downtime and maintenance costs.</a:t>
            </a:r>
          </a:p>
        </p:txBody>
      </p:sp>
      <p:sp>
        <p:nvSpPr>
          <p:cNvPr id="6" name="Slide Number Placeholder 5">
            <a:extLst>
              <a:ext uri="{FF2B5EF4-FFF2-40B4-BE49-F238E27FC236}">
                <a16:creationId xmlns:a16="http://schemas.microsoft.com/office/drawing/2014/main" id="{D62D05B6-80EA-4A28-B6CD-7C3442CAD473}"/>
              </a:ext>
            </a:extLst>
          </p:cNvPr>
          <p:cNvSpPr>
            <a:spLocks noGrp="1"/>
          </p:cNvSpPr>
          <p:nvPr>
            <p:ph type="sldNum" sz="quarter" idx="12"/>
          </p:nvPr>
        </p:nvSpPr>
        <p:spPr/>
        <p:txBody>
          <a:bodyPr/>
          <a:lstStyle/>
          <a:p>
            <a:fld id="{A379395B-3572-4BA8-8E13-5998172CD792}" type="slidenum">
              <a:rPr lang="en-US" smtClean="0"/>
              <a:t>5</a:t>
            </a:fld>
            <a:endParaRPr lang="en-US"/>
          </a:p>
        </p:txBody>
      </p:sp>
    </p:spTree>
    <p:extLst>
      <p:ext uri="{BB962C8B-B14F-4D97-AF65-F5344CB8AC3E}">
        <p14:creationId xmlns:p14="http://schemas.microsoft.com/office/powerpoint/2010/main" val="371394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FE3626D1-E547-4370-8864-BC7D01AF0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572" y="823549"/>
            <a:ext cx="8992855" cy="5210902"/>
          </a:xfrm>
          <a:prstGeom prst="rect">
            <a:avLst/>
          </a:prstGeom>
        </p:spPr>
      </p:pic>
      <p:sp>
        <p:nvSpPr>
          <p:cNvPr id="7" name="Rectangle 6">
            <a:extLst>
              <a:ext uri="{FF2B5EF4-FFF2-40B4-BE49-F238E27FC236}">
                <a16:creationId xmlns:a16="http://schemas.microsoft.com/office/drawing/2014/main" id="{99A5D9D2-1964-4220-8431-8D3039E9719F}"/>
              </a:ext>
            </a:extLst>
          </p:cNvPr>
          <p:cNvSpPr/>
          <p:nvPr/>
        </p:nvSpPr>
        <p:spPr>
          <a:xfrm>
            <a:off x="1689100" y="2413000"/>
            <a:ext cx="2578100" cy="177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5F31232-6A97-450D-9F2A-F6292D3EB261}"/>
              </a:ext>
            </a:extLst>
          </p:cNvPr>
          <p:cNvSpPr>
            <a:spLocks noGrp="1"/>
          </p:cNvSpPr>
          <p:nvPr>
            <p:ph type="sldNum" sz="quarter" idx="12"/>
          </p:nvPr>
        </p:nvSpPr>
        <p:spPr/>
        <p:txBody>
          <a:bodyPr/>
          <a:lstStyle/>
          <a:p>
            <a:fld id="{A379395B-3572-4BA8-8E13-5998172CD792}" type="slidenum">
              <a:rPr lang="en-US" smtClean="0"/>
              <a:t>6</a:t>
            </a:fld>
            <a:endParaRPr lang="en-US"/>
          </a:p>
        </p:txBody>
      </p:sp>
    </p:spTree>
    <p:extLst>
      <p:ext uri="{BB962C8B-B14F-4D97-AF65-F5344CB8AC3E}">
        <p14:creationId xmlns:p14="http://schemas.microsoft.com/office/powerpoint/2010/main" val="32820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7174-3029-4263-96B8-CEDC7716CC1E}"/>
              </a:ext>
            </a:extLst>
          </p:cNvPr>
          <p:cNvSpPr>
            <a:spLocks noGrp="1"/>
          </p:cNvSpPr>
          <p:nvPr>
            <p:ph type="title"/>
          </p:nvPr>
        </p:nvSpPr>
        <p:spPr/>
        <p:txBody>
          <a:bodyPr/>
          <a:lstStyle/>
          <a:p>
            <a:r>
              <a:rPr lang="en-US"/>
              <a:t>Intelligent Monitoring</a:t>
            </a:r>
          </a:p>
        </p:txBody>
      </p:sp>
      <p:sp>
        <p:nvSpPr>
          <p:cNvPr id="3" name="Content Placeholder 2">
            <a:extLst>
              <a:ext uri="{FF2B5EF4-FFF2-40B4-BE49-F238E27FC236}">
                <a16:creationId xmlns:a16="http://schemas.microsoft.com/office/drawing/2014/main" id="{307975E7-05A1-4B8E-B645-67BBB4B22A5C}"/>
              </a:ext>
            </a:extLst>
          </p:cNvPr>
          <p:cNvSpPr>
            <a:spLocks noGrp="1"/>
          </p:cNvSpPr>
          <p:nvPr>
            <p:ph idx="1"/>
          </p:nvPr>
        </p:nvSpPr>
        <p:spPr>
          <a:xfrm>
            <a:off x="259882" y="1413163"/>
            <a:ext cx="10953063" cy="4595117"/>
          </a:xfrm>
        </p:spPr>
        <p:txBody>
          <a:bodyPr vert="horz" lIns="91440" tIns="45720" rIns="91440" bIns="45720" rtlCol="0" anchor="t">
            <a:normAutofit/>
          </a:bodyPr>
          <a:lstStyle/>
          <a:p>
            <a:pPr>
              <a:buClr>
                <a:srgbClr val="000000"/>
              </a:buClr>
            </a:pPr>
            <a:r>
              <a:rPr lang="en-US" sz="1800"/>
              <a:t>Intelligent algorithms for network orchestration form the foundations for closed-loop automation.</a:t>
            </a:r>
          </a:p>
          <a:p>
            <a:pPr>
              <a:buClr>
                <a:srgbClr val="000000"/>
              </a:buClr>
            </a:pPr>
            <a:r>
              <a:rPr lang="en-US" sz="1800"/>
              <a:t>Algorithms are data-driven; Require large amounts of data for conducting predictive analysis and training AI models. </a:t>
            </a:r>
          </a:p>
          <a:p>
            <a:pPr>
              <a:buClr>
                <a:srgbClr val="000000"/>
              </a:buClr>
            </a:pPr>
            <a:r>
              <a:rPr lang="en-US" sz="1800"/>
              <a:t>Monitoring must be done subject to the constraints imposed by the capacity of the network. Must employ intelligent monitoring to collect only those metrics that are necessary to the orchestration algorithms. </a:t>
            </a:r>
          </a:p>
        </p:txBody>
      </p:sp>
      <p:sp>
        <p:nvSpPr>
          <p:cNvPr id="5" name="Slide Number Placeholder 4">
            <a:extLst>
              <a:ext uri="{FF2B5EF4-FFF2-40B4-BE49-F238E27FC236}">
                <a16:creationId xmlns:a16="http://schemas.microsoft.com/office/drawing/2014/main" id="{549F84D1-06FA-4124-9C60-ED3C2DF9498C}"/>
              </a:ext>
            </a:extLst>
          </p:cNvPr>
          <p:cNvSpPr>
            <a:spLocks noGrp="1"/>
          </p:cNvSpPr>
          <p:nvPr>
            <p:ph type="sldNum" sz="quarter" idx="12"/>
          </p:nvPr>
        </p:nvSpPr>
        <p:spPr/>
        <p:txBody>
          <a:bodyPr/>
          <a:lstStyle/>
          <a:p>
            <a:fld id="{A379395B-3572-4BA8-8E13-5998172CD792}" type="slidenum">
              <a:rPr lang="en-US" smtClean="0"/>
              <a:t>7</a:t>
            </a:fld>
            <a:endParaRPr lang="en-US"/>
          </a:p>
        </p:txBody>
      </p:sp>
    </p:spTree>
    <p:extLst>
      <p:ext uri="{BB962C8B-B14F-4D97-AF65-F5344CB8AC3E}">
        <p14:creationId xmlns:p14="http://schemas.microsoft.com/office/powerpoint/2010/main" val="88440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FE3626D1-E547-4370-8864-BC7D01AF0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572" y="823549"/>
            <a:ext cx="8992855" cy="5210902"/>
          </a:xfrm>
          <a:prstGeom prst="rect">
            <a:avLst/>
          </a:prstGeom>
        </p:spPr>
      </p:pic>
      <p:sp>
        <p:nvSpPr>
          <p:cNvPr id="7" name="Rectangle 6">
            <a:extLst>
              <a:ext uri="{FF2B5EF4-FFF2-40B4-BE49-F238E27FC236}">
                <a16:creationId xmlns:a16="http://schemas.microsoft.com/office/drawing/2014/main" id="{99A5D9D2-1964-4220-8431-8D3039E9719F}"/>
              </a:ext>
            </a:extLst>
          </p:cNvPr>
          <p:cNvSpPr/>
          <p:nvPr/>
        </p:nvSpPr>
        <p:spPr>
          <a:xfrm>
            <a:off x="1689100" y="558800"/>
            <a:ext cx="4191000" cy="177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239D09B-CE9F-438A-A824-272C3955F4A7}"/>
              </a:ext>
            </a:extLst>
          </p:cNvPr>
          <p:cNvSpPr>
            <a:spLocks noGrp="1"/>
          </p:cNvSpPr>
          <p:nvPr>
            <p:ph type="sldNum" sz="quarter" idx="12"/>
          </p:nvPr>
        </p:nvSpPr>
        <p:spPr/>
        <p:txBody>
          <a:bodyPr/>
          <a:lstStyle/>
          <a:p>
            <a:fld id="{A379395B-3572-4BA8-8E13-5998172CD792}" type="slidenum">
              <a:rPr lang="en-US" smtClean="0"/>
              <a:t>8</a:t>
            </a:fld>
            <a:endParaRPr lang="en-US"/>
          </a:p>
        </p:txBody>
      </p:sp>
    </p:spTree>
    <p:extLst>
      <p:ext uri="{BB962C8B-B14F-4D97-AF65-F5344CB8AC3E}">
        <p14:creationId xmlns:p14="http://schemas.microsoft.com/office/powerpoint/2010/main" val="4449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0104-9725-4DE4-B124-B9F975259465}"/>
              </a:ext>
            </a:extLst>
          </p:cNvPr>
          <p:cNvSpPr>
            <a:spLocks noGrp="1"/>
          </p:cNvSpPr>
          <p:nvPr>
            <p:ph type="title"/>
          </p:nvPr>
        </p:nvSpPr>
        <p:spPr/>
        <p:txBody>
          <a:bodyPr/>
          <a:lstStyle/>
          <a:p>
            <a:r>
              <a:rPr lang="en-US"/>
              <a:t>Data Processing and Data Analytics</a:t>
            </a:r>
          </a:p>
        </p:txBody>
      </p:sp>
      <p:sp>
        <p:nvSpPr>
          <p:cNvPr id="3" name="Content Placeholder 2">
            <a:extLst>
              <a:ext uri="{FF2B5EF4-FFF2-40B4-BE49-F238E27FC236}">
                <a16:creationId xmlns:a16="http://schemas.microsoft.com/office/drawing/2014/main" id="{58A9CE97-595E-4F0A-940D-FEFEF4033FE1}"/>
              </a:ext>
            </a:extLst>
          </p:cNvPr>
          <p:cNvSpPr>
            <a:spLocks noGrp="1"/>
          </p:cNvSpPr>
          <p:nvPr>
            <p:ph sz="half" idx="1"/>
          </p:nvPr>
        </p:nvSpPr>
        <p:spPr>
          <a:xfrm>
            <a:off x="259883" y="1413164"/>
            <a:ext cx="11377936" cy="4590472"/>
          </a:xfrm>
        </p:spPr>
        <p:txBody>
          <a:bodyPr vert="horz" lIns="91440" tIns="45720" rIns="91440" bIns="45720" rtlCol="0" anchor="t">
            <a:normAutofit/>
          </a:bodyPr>
          <a:lstStyle/>
          <a:p>
            <a:r>
              <a:rPr lang="en-US" sz="1800"/>
              <a:t>Responsible for ingestion, cleaning, indexing, enrichment and storage of data, most of which is collected by the intelligent monitoring component. </a:t>
            </a:r>
          </a:p>
          <a:p>
            <a:pPr>
              <a:buClr>
                <a:srgbClr val="000000"/>
              </a:buClr>
            </a:pPr>
            <a:r>
              <a:rPr lang="en-US" sz="1800"/>
              <a:t>Pipeline will leverage distributed cluster platforms such as Hadoop and Apache Spark to ensure that the processing can scale with the size of the CLA platform.</a:t>
            </a:r>
          </a:p>
          <a:p>
            <a:pPr>
              <a:buClr>
                <a:srgbClr val="000000"/>
              </a:buClr>
            </a:pPr>
            <a:r>
              <a:rPr lang="en-US" sz="1800"/>
              <a:t>Examples of inferences that the analytics component will make include forecasting traffic volumes, predicting congestion events and predicting user mobility. </a:t>
            </a:r>
          </a:p>
        </p:txBody>
      </p:sp>
      <p:sp>
        <p:nvSpPr>
          <p:cNvPr id="5" name="Slide Number Placeholder 4">
            <a:extLst>
              <a:ext uri="{FF2B5EF4-FFF2-40B4-BE49-F238E27FC236}">
                <a16:creationId xmlns:a16="http://schemas.microsoft.com/office/drawing/2014/main" id="{41DAF2B4-A2F8-4AC1-9964-8F5840F787CE}"/>
              </a:ext>
            </a:extLst>
          </p:cNvPr>
          <p:cNvSpPr>
            <a:spLocks noGrp="1"/>
          </p:cNvSpPr>
          <p:nvPr>
            <p:ph type="sldNum" sz="quarter" idx="12"/>
          </p:nvPr>
        </p:nvSpPr>
        <p:spPr/>
        <p:txBody>
          <a:bodyPr/>
          <a:lstStyle/>
          <a:p>
            <a:fld id="{A379395B-3572-4BA8-8E13-5998172CD792}" type="slidenum">
              <a:rPr lang="en-US" smtClean="0"/>
              <a:t>9</a:t>
            </a:fld>
            <a:endParaRPr lang="en-US"/>
          </a:p>
        </p:txBody>
      </p:sp>
    </p:spTree>
    <p:extLst>
      <p:ext uri="{BB962C8B-B14F-4D97-AF65-F5344CB8AC3E}">
        <p14:creationId xmlns:p14="http://schemas.microsoft.com/office/powerpoint/2010/main" val="245093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 id="{4809F9E8-56BF-8C4D-85E0-7353F442B736}" vid="{D553A0E6-7EAA-F242-A75B-21BFDE7A7B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waterloo_powerpoint_template_16-9_widescreen</Template>
  <TotalTime>1</TotalTime>
  <Words>3528</Words>
  <Application>Microsoft Office PowerPoint</Application>
  <PresentationFormat>Widescreen</PresentationFormat>
  <Paragraphs>206</Paragraphs>
  <Slides>21</Slides>
  <Notes>13</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Barlow Condensed</vt:lpstr>
      <vt:lpstr>Calibri</vt:lpstr>
      <vt:lpstr>Georgia</vt:lpstr>
      <vt:lpstr>LinLibertineT</vt:lpstr>
      <vt:lpstr>LinLibertineTI</vt:lpstr>
      <vt:lpstr>Poppins-Light</vt:lpstr>
      <vt:lpstr>Verdana</vt:lpstr>
      <vt:lpstr>Wingdings</vt:lpstr>
      <vt:lpstr>UofWaterloo_WhiteBkgrd</vt:lpstr>
      <vt:lpstr>AI-driven Closed-loop Automation in 5G and beyond Mobile Networks</vt:lpstr>
      <vt:lpstr>5G and Beyond Networks</vt:lpstr>
      <vt:lpstr>5G and Beyond Networks - Architecture</vt:lpstr>
      <vt:lpstr>5G and Beyond Networks – Network Slicing</vt:lpstr>
      <vt:lpstr>Closed Loop Automation (CLA) in 5G and Beyond</vt:lpstr>
      <vt:lpstr>PowerPoint Presentation</vt:lpstr>
      <vt:lpstr>Intelligent Monitoring</vt:lpstr>
      <vt:lpstr>PowerPoint Presentation</vt:lpstr>
      <vt:lpstr>Data Processing and Data Analytics</vt:lpstr>
      <vt:lpstr>PowerPoint Presentation</vt:lpstr>
      <vt:lpstr>Slice Orchestrator</vt:lpstr>
      <vt:lpstr>Performance and Fault Management</vt:lpstr>
      <vt:lpstr>PowerPoint Presentation</vt:lpstr>
      <vt:lpstr>Radio Intelligence Controller</vt:lpstr>
      <vt:lpstr>NF Orchestrator and Network Controller</vt:lpstr>
      <vt:lpstr>Research Directions</vt:lpstr>
      <vt:lpstr>Research Directions (cont.)</vt:lpstr>
      <vt:lpstr>Questions</vt:lpstr>
      <vt:lpstr>Research Challenges </vt:lpstr>
      <vt:lpstr>Research Challenges (Cont.)</vt:lpstr>
      <vt:lpstr>Research Challenges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AI-driven Closed-loop Automation in 5G and beyond Mobile Networks</dc:title>
  <dc:creator>Niloy Saha</dc:creator>
  <cp:lastModifiedBy>Niloy Saha</cp:lastModifiedBy>
  <cp:revision>3</cp:revision>
  <dcterms:created xsi:type="dcterms:W3CDTF">2021-08-16T04:46:46Z</dcterms:created>
  <dcterms:modified xsi:type="dcterms:W3CDTF">2021-09-12T14:47:05Z</dcterms:modified>
</cp:coreProperties>
</file>